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531" r:id="rId2"/>
    <p:sldId id="549" r:id="rId3"/>
    <p:sldId id="527" r:id="rId4"/>
    <p:sldId id="464" r:id="rId5"/>
    <p:sldId id="261" r:id="rId6"/>
    <p:sldId id="424" r:id="rId7"/>
    <p:sldId id="546" r:id="rId8"/>
    <p:sldId id="516" r:id="rId9"/>
    <p:sldId id="515" r:id="rId10"/>
    <p:sldId id="541" r:id="rId11"/>
    <p:sldId id="418" r:id="rId12"/>
    <p:sldId id="448" r:id="rId13"/>
    <p:sldId id="458" r:id="rId14"/>
    <p:sldId id="547" r:id="rId15"/>
    <p:sldId id="521" r:id="rId16"/>
    <p:sldId id="450" r:id="rId17"/>
    <p:sldId id="472" r:id="rId18"/>
    <p:sldId id="451" r:id="rId19"/>
    <p:sldId id="523" r:id="rId20"/>
    <p:sldId id="452" r:id="rId21"/>
    <p:sldId id="453" r:id="rId22"/>
    <p:sldId id="476" r:id="rId23"/>
    <p:sldId id="473" r:id="rId24"/>
    <p:sldId id="457" r:id="rId25"/>
    <p:sldId id="455" r:id="rId26"/>
    <p:sldId id="511" r:id="rId27"/>
    <p:sldId id="474" r:id="rId28"/>
    <p:sldId id="475" r:id="rId29"/>
    <p:sldId id="300" r:id="rId30"/>
    <p:sldId id="408" r:id="rId31"/>
    <p:sldId id="545" r:id="rId32"/>
    <p:sldId id="513" r:id="rId33"/>
    <p:sldId id="483" r:id="rId34"/>
    <p:sldId id="522" r:id="rId35"/>
    <p:sldId id="257" r:id="rId36"/>
    <p:sldId id="484" r:id="rId37"/>
    <p:sldId id="485" r:id="rId38"/>
    <p:sldId id="486" r:id="rId39"/>
    <p:sldId id="487" r:id="rId40"/>
    <p:sldId id="488" r:id="rId41"/>
    <p:sldId id="489" r:id="rId42"/>
    <p:sldId id="490" r:id="rId43"/>
    <p:sldId id="537" r:id="rId44"/>
    <p:sldId id="503" r:id="rId45"/>
    <p:sldId id="519" r:id="rId46"/>
    <p:sldId id="444" r:id="rId47"/>
    <p:sldId id="535" r:id="rId48"/>
    <p:sldId id="497" r:id="rId49"/>
    <p:sldId id="462" r:id="rId50"/>
    <p:sldId id="524" r:id="rId51"/>
    <p:sldId id="548" r:id="rId52"/>
    <p:sldId id="384" r:id="rId53"/>
    <p:sldId id="517" r:id="rId54"/>
    <p:sldId id="436" r:id="rId55"/>
    <p:sldId id="532" r:id="rId56"/>
    <p:sldId id="348" r:id="rId57"/>
    <p:sldId id="353" r:id="rId58"/>
    <p:sldId id="330" r:id="rId59"/>
    <p:sldId id="539" r:id="rId60"/>
    <p:sldId id="500" r:id="rId61"/>
    <p:sldId id="54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  <p:cmAuthor id="2" name="SQLXL" initials="B" lastIdx="1" clrIdx="1">
    <p:extLst>
      <p:ext uri="{19B8F6BF-5375-455C-9EA6-DF929625EA0E}">
        <p15:presenceInfo xmlns:p15="http://schemas.microsoft.com/office/powerpoint/2012/main" userId="SQLX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D43"/>
    <a:srgbClr val="CC0066"/>
    <a:srgbClr val="FF5050"/>
    <a:srgbClr val="FF9933"/>
    <a:srgbClr val="FF7C80"/>
    <a:srgbClr val="FF6600"/>
    <a:srgbClr val="3333CC"/>
    <a:srgbClr val="FFCC00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87721" autoAdjust="0"/>
  </p:normalViewPr>
  <p:slideViewPr>
    <p:cSldViewPr showGuides="1">
      <p:cViewPr varScale="1">
        <p:scale>
          <a:sx n="229" d="100"/>
          <a:sy n="229" d="100"/>
        </p:scale>
        <p:origin x="384" y="210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/>
              <a:t>*06:15*</a:t>
            </a:r>
            <a:endParaRPr lang="en-US" sz="4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*05:00*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low usage index covering a foreign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*07:20*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*07:50*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*8:00*</a:t>
            </a:r>
          </a:p>
          <a:p>
            <a:r>
              <a:rPr lang="en-US" dirty="0"/>
              <a:t>Nearly 80 metrics of measured HURT</a:t>
            </a:r>
          </a:p>
          <a:p>
            <a:r>
              <a:rPr lang="en-US" dirty="0"/>
              <a:t>Lumped into 12 broad categories</a:t>
            </a:r>
          </a:p>
          <a:p>
            <a:endParaRPr lang="en-US" b="1" dirty="0"/>
          </a:p>
          <a:p>
            <a:r>
              <a:rPr lang="en-US" b="1" dirty="0"/>
              <a:t>INCOMPLETE</a:t>
            </a:r>
            <a:r>
              <a:rPr lang="en-US" dirty="0"/>
              <a:t> - </a:t>
            </a:r>
            <a:r>
              <a:rPr lang="en-US" dirty="0" err="1"/>
              <a:t>Fulltext</a:t>
            </a:r>
            <a:r>
              <a:rPr lang="en-US" dirty="0"/>
              <a:t>, columnstore, in-memory</a:t>
            </a:r>
          </a:p>
          <a:p>
            <a:endParaRPr lang="en-US" sz="800" dirty="0"/>
          </a:p>
          <a:p>
            <a:r>
              <a:rPr lang="en-US" sz="800" dirty="0" err="1"/>
              <a:t>avg_system_impact</a:t>
            </a:r>
            <a:endParaRPr lang="en-US" sz="800" dirty="0"/>
          </a:p>
          <a:p>
            <a:r>
              <a:rPr lang="en-US" sz="800" dirty="0" err="1"/>
              <a:t>avg_total_system_cost</a:t>
            </a:r>
            <a:endParaRPr lang="en-US" sz="800" dirty="0"/>
          </a:p>
          <a:p>
            <a:r>
              <a:rPr lang="en-US" sz="800" dirty="0" err="1"/>
              <a:t>avg_total_user_cost</a:t>
            </a:r>
            <a:endParaRPr lang="en-US" sz="800" dirty="0"/>
          </a:p>
          <a:p>
            <a:r>
              <a:rPr lang="en-US" sz="800" dirty="0" err="1"/>
              <a:t>avg_user_impact</a:t>
            </a:r>
            <a:endParaRPr lang="en-US" sz="800" dirty="0"/>
          </a:p>
          <a:p>
            <a:r>
              <a:rPr lang="en-US" sz="800" dirty="0" err="1"/>
              <a:t>buffer_total_KB</a:t>
            </a:r>
            <a:endParaRPr lang="en-US" sz="800" dirty="0"/>
          </a:p>
          <a:p>
            <a:r>
              <a:rPr lang="en-US" sz="800" dirty="0" err="1"/>
              <a:t>column_value_pull_in_row_count</a:t>
            </a:r>
            <a:endParaRPr lang="en-US" sz="800" dirty="0"/>
          </a:p>
          <a:p>
            <a:r>
              <a:rPr lang="en-US" sz="800" dirty="0" err="1"/>
              <a:t>column_value_push_off_row_count</a:t>
            </a:r>
            <a:endParaRPr lang="en-US" sz="800" dirty="0"/>
          </a:p>
          <a:p>
            <a:r>
              <a:rPr lang="en-US" sz="800" dirty="0" err="1"/>
              <a:t>delete_buffer_scan_count</a:t>
            </a:r>
            <a:endParaRPr lang="en-US" sz="800" dirty="0"/>
          </a:p>
          <a:p>
            <a:r>
              <a:rPr lang="en-US" sz="800" dirty="0" err="1"/>
              <a:t>forwarded_fetch_count</a:t>
            </a:r>
            <a:endParaRPr lang="en-US" sz="800" dirty="0"/>
          </a:p>
          <a:p>
            <a:r>
              <a:rPr lang="en-US" sz="800" dirty="0" err="1"/>
              <a:t>index_lock_promotion_attempt_count</a:t>
            </a:r>
            <a:endParaRPr lang="en-US" sz="800" dirty="0"/>
          </a:p>
          <a:p>
            <a:r>
              <a:rPr lang="en-US" sz="800" dirty="0" err="1"/>
              <a:t>index_lock_promotion_count</a:t>
            </a:r>
            <a:endParaRPr lang="en-US" sz="800" dirty="0"/>
          </a:p>
          <a:p>
            <a:r>
              <a:rPr lang="en-US" sz="800" dirty="0" err="1"/>
              <a:t>index_scan_count</a:t>
            </a:r>
            <a:endParaRPr lang="en-US" sz="800" dirty="0"/>
          </a:p>
          <a:p>
            <a:r>
              <a:rPr lang="en-US" sz="800" dirty="0" err="1"/>
              <a:t>in_row_reserved_page_count</a:t>
            </a:r>
            <a:endParaRPr lang="en-US" sz="800" dirty="0"/>
          </a:p>
          <a:p>
            <a:r>
              <a:rPr lang="en-US" sz="800" dirty="0" err="1"/>
              <a:t>io_wait_time_in_ms</a:t>
            </a:r>
            <a:endParaRPr lang="en-US" sz="800" dirty="0"/>
          </a:p>
          <a:p>
            <a:r>
              <a:rPr lang="en-US" sz="800" dirty="0" err="1"/>
              <a:t>key_merge_count</a:t>
            </a:r>
            <a:endParaRPr lang="en-US" sz="800" dirty="0"/>
          </a:p>
          <a:p>
            <a:r>
              <a:rPr lang="en-US" sz="800" dirty="0" err="1"/>
              <a:t>key_merge_retry_count</a:t>
            </a:r>
            <a:endParaRPr lang="en-US" sz="800" dirty="0"/>
          </a:p>
          <a:p>
            <a:r>
              <a:rPr lang="en-US" sz="800" dirty="0" err="1"/>
              <a:t>key_split_count</a:t>
            </a:r>
            <a:endParaRPr lang="en-US" sz="800" dirty="0"/>
          </a:p>
          <a:p>
            <a:r>
              <a:rPr lang="en-US" sz="800" dirty="0" err="1"/>
              <a:t>key_split_retry_count</a:t>
            </a:r>
            <a:endParaRPr lang="en-US" sz="800" dirty="0"/>
          </a:p>
          <a:p>
            <a:r>
              <a:rPr lang="en-US" sz="800" dirty="0" err="1"/>
              <a:t>leaf_allocation_count</a:t>
            </a:r>
            <a:endParaRPr lang="en-US" sz="800" dirty="0"/>
          </a:p>
          <a:p>
            <a:r>
              <a:rPr lang="en-US" sz="800" dirty="0" err="1"/>
              <a:t>leaf_delete_count</a:t>
            </a:r>
            <a:endParaRPr lang="en-US" sz="800" dirty="0"/>
          </a:p>
          <a:p>
            <a:r>
              <a:rPr lang="en-US" sz="800" dirty="0" err="1"/>
              <a:t>leaf_ghost_count</a:t>
            </a:r>
            <a:endParaRPr lang="en-US" sz="800" dirty="0"/>
          </a:p>
          <a:p>
            <a:r>
              <a:rPr lang="en-US" sz="800" dirty="0" err="1"/>
              <a:t>leaf_insert_count</a:t>
            </a:r>
            <a:endParaRPr lang="en-US" sz="800" dirty="0"/>
          </a:p>
          <a:p>
            <a:r>
              <a:rPr lang="en-US" sz="800" dirty="0" err="1"/>
              <a:t>leaf_page_merge_count</a:t>
            </a:r>
            <a:endParaRPr lang="en-US" sz="800" dirty="0"/>
          </a:p>
          <a:p>
            <a:r>
              <a:rPr lang="en-US" sz="800" dirty="0" err="1"/>
              <a:t>leaf_update_count</a:t>
            </a:r>
            <a:endParaRPr lang="en-US" sz="800" dirty="0"/>
          </a:p>
          <a:p>
            <a:r>
              <a:rPr lang="en-US" sz="800" dirty="0" err="1"/>
              <a:t>lob_fetch_in_pages</a:t>
            </a:r>
            <a:endParaRPr lang="en-US" sz="800" dirty="0"/>
          </a:p>
          <a:p>
            <a:r>
              <a:rPr lang="en-US" sz="800" dirty="0" err="1"/>
              <a:t>lob_orphan_create_count</a:t>
            </a:r>
            <a:endParaRPr lang="en-US" sz="800" dirty="0"/>
          </a:p>
          <a:p>
            <a:r>
              <a:rPr lang="en-US" sz="800" dirty="0" err="1"/>
              <a:t>lob_orphan_insert_count</a:t>
            </a:r>
            <a:endParaRPr lang="en-US" sz="800" dirty="0"/>
          </a:p>
          <a:p>
            <a:r>
              <a:rPr lang="en-US" sz="800" dirty="0" err="1"/>
              <a:t>lob_reserved_page_count</a:t>
            </a:r>
            <a:endParaRPr lang="en-US" sz="800" dirty="0"/>
          </a:p>
          <a:p>
            <a:r>
              <a:rPr lang="en-US" sz="800" dirty="0" err="1"/>
              <a:t>new_log_wait_time_in_ms</a:t>
            </a:r>
            <a:endParaRPr lang="en-US" sz="800" dirty="0"/>
          </a:p>
          <a:p>
            <a:r>
              <a:rPr lang="en-US" sz="800" dirty="0" err="1"/>
              <a:t>nonleaf_allocation_count</a:t>
            </a:r>
            <a:endParaRPr lang="en-US" sz="800" dirty="0"/>
          </a:p>
          <a:p>
            <a:r>
              <a:rPr lang="en-US" sz="800" dirty="0" err="1"/>
              <a:t>nonleaf_delete_count</a:t>
            </a:r>
            <a:endParaRPr lang="en-US" sz="800" dirty="0"/>
          </a:p>
          <a:p>
            <a:r>
              <a:rPr lang="en-US" sz="800" dirty="0" err="1"/>
              <a:t>nonleaf_insert_count</a:t>
            </a:r>
            <a:endParaRPr lang="en-US" sz="800" dirty="0"/>
          </a:p>
          <a:p>
            <a:r>
              <a:rPr lang="en-US" sz="800" dirty="0" err="1"/>
              <a:t>nonleaf_page_merge_count</a:t>
            </a:r>
            <a:endParaRPr lang="en-US" sz="800" dirty="0"/>
          </a:p>
          <a:p>
            <a:r>
              <a:rPr lang="en-US" sz="800" dirty="0" err="1"/>
              <a:t>nonleaf_update_count</a:t>
            </a:r>
            <a:endParaRPr lang="en-US" sz="800" dirty="0"/>
          </a:p>
          <a:p>
            <a:r>
              <a:rPr lang="en-US" sz="800" dirty="0" err="1"/>
              <a:t>page_consolidation_count</a:t>
            </a:r>
            <a:endParaRPr lang="en-US" sz="800" dirty="0"/>
          </a:p>
          <a:p>
            <a:r>
              <a:rPr lang="en-US" sz="800" dirty="0" err="1"/>
              <a:t>page_consolidation_retry_count</a:t>
            </a:r>
            <a:endParaRPr lang="en-US" sz="800" dirty="0"/>
          </a:p>
          <a:p>
            <a:r>
              <a:rPr lang="en-US" sz="800" dirty="0" err="1"/>
              <a:t>page_io_latch_wait_count</a:t>
            </a:r>
            <a:endParaRPr lang="en-US" sz="800" dirty="0"/>
          </a:p>
          <a:p>
            <a:r>
              <a:rPr lang="en-US" sz="800" dirty="0" err="1"/>
              <a:t>page_io_latch_wait_in_ms</a:t>
            </a:r>
            <a:endParaRPr lang="en-US" sz="800" dirty="0"/>
          </a:p>
          <a:p>
            <a:r>
              <a:rPr lang="en-US" sz="800" dirty="0" err="1"/>
              <a:t>page_latch_wait_count</a:t>
            </a:r>
            <a:endParaRPr lang="en-US" sz="800" dirty="0"/>
          </a:p>
          <a:p>
            <a:r>
              <a:rPr lang="en-US" sz="800" dirty="0" err="1"/>
              <a:t>page_latch_wait_in_ms</a:t>
            </a:r>
            <a:endParaRPr lang="en-US" sz="800" dirty="0"/>
          </a:p>
          <a:p>
            <a:r>
              <a:rPr lang="en-US" sz="800" dirty="0" err="1"/>
              <a:t>page_lock_count</a:t>
            </a:r>
            <a:endParaRPr lang="en-US" sz="800" dirty="0"/>
          </a:p>
          <a:p>
            <a:r>
              <a:rPr lang="en-US" sz="800" dirty="0" err="1"/>
              <a:t>page_lock_wait_count</a:t>
            </a:r>
            <a:endParaRPr lang="en-US" sz="800" dirty="0"/>
          </a:p>
          <a:p>
            <a:r>
              <a:rPr lang="en-US" sz="800" dirty="0" err="1"/>
              <a:t>page_lock_wait_in_ms</a:t>
            </a:r>
            <a:endParaRPr lang="en-US" sz="800" dirty="0"/>
          </a:p>
          <a:p>
            <a:r>
              <a:rPr lang="en-US" sz="800" dirty="0" err="1"/>
              <a:t>page_merge_count</a:t>
            </a:r>
            <a:endParaRPr lang="en-US" sz="800" dirty="0"/>
          </a:p>
          <a:p>
            <a:r>
              <a:rPr lang="en-US" sz="800" dirty="0" err="1"/>
              <a:t>page_merge_retry_count</a:t>
            </a:r>
            <a:endParaRPr lang="en-US" sz="800" dirty="0"/>
          </a:p>
          <a:p>
            <a:r>
              <a:rPr lang="en-US" sz="800" dirty="0" err="1"/>
              <a:t>page_split_count</a:t>
            </a:r>
            <a:endParaRPr lang="en-US" sz="800" dirty="0"/>
          </a:p>
          <a:p>
            <a:r>
              <a:rPr lang="en-US" sz="800" dirty="0" err="1"/>
              <a:t>page_split_retry_count</a:t>
            </a:r>
            <a:endParaRPr lang="en-US" sz="800" dirty="0"/>
          </a:p>
          <a:p>
            <a:r>
              <a:rPr lang="en-US" sz="800" dirty="0" err="1"/>
              <a:t>page_update_count</a:t>
            </a:r>
            <a:endParaRPr lang="en-US" sz="800" dirty="0"/>
          </a:p>
          <a:p>
            <a:r>
              <a:rPr lang="en-US" sz="800" dirty="0" err="1"/>
              <a:t>page_update_retry_count</a:t>
            </a:r>
            <a:endParaRPr lang="en-US" sz="800" dirty="0"/>
          </a:p>
          <a:p>
            <a:r>
              <a:rPr lang="en-US" sz="800" dirty="0" err="1"/>
              <a:t>range_scan_count</a:t>
            </a:r>
            <a:endParaRPr lang="en-US" sz="800" dirty="0"/>
          </a:p>
          <a:p>
            <a:r>
              <a:rPr lang="en-US" sz="800" dirty="0" err="1"/>
              <a:t>reserved_page_count</a:t>
            </a:r>
            <a:endParaRPr lang="en-US" sz="800" dirty="0"/>
          </a:p>
          <a:p>
            <a:r>
              <a:rPr lang="en-US" sz="800" dirty="0" err="1"/>
              <a:t>row_delete_attempts</a:t>
            </a:r>
            <a:endParaRPr lang="en-US" sz="800" dirty="0"/>
          </a:p>
          <a:p>
            <a:r>
              <a:rPr lang="en-US" sz="800" dirty="0" err="1"/>
              <a:t>row_group_lock_count</a:t>
            </a:r>
            <a:endParaRPr lang="en-US" sz="800" dirty="0"/>
          </a:p>
          <a:p>
            <a:r>
              <a:rPr lang="en-US" sz="800" dirty="0" err="1"/>
              <a:t>row_group_lock_wait_count</a:t>
            </a:r>
            <a:endParaRPr lang="en-US" sz="800" dirty="0"/>
          </a:p>
          <a:p>
            <a:r>
              <a:rPr lang="en-US" sz="800" dirty="0" err="1"/>
              <a:t>row_group_lock_wait_in_ms</a:t>
            </a:r>
            <a:endParaRPr lang="en-US" sz="800" dirty="0"/>
          </a:p>
          <a:p>
            <a:r>
              <a:rPr lang="en-US" sz="800" dirty="0" err="1"/>
              <a:t>row_insert_attempts</a:t>
            </a:r>
            <a:endParaRPr lang="en-US" sz="800" dirty="0"/>
          </a:p>
          <a:p>
            <a:r>
              <a:rPr lang="en-US" sz="800" dirty="0" err="1"/>
              <a:t>row_lock_count</a:t>
            </a:r>
            <a:endParaRPr lang="en-US" sz="800" dirty="0"/>
          </a:p>
          <a:p>
            <a:r>
              <a:rPr lang="en-US" sz="800" dirty="0" err="1"/>
              <a:t>row_lock_wait_count</a:t>
            </a:r>
            <a:endParaRPr lang="en-US" sz="800" dirty="0"/>
          </a:p>
          <a:p>
            <a:r>
              <a:rPr lang="en-US" sz="800" dirty="0" err="1"/>
              <a:t>row_lock_wait_in_ms</a:t>
            </a:r>
            <a:endParaRPr lang="en-US" sz="800" dirty="0"/>
          </a:p>
          <a:p>
            <a:r>
              <a:rPr lang="en-US" sz="800" dirty="0" err="1"/>
              <a:t>row_overflow_fetch_in_pages</a:t>
            </a:r>
            <a:endParaRPr lang="en-US" sz="800" dirty="0"/>
          </a:p>
          <a:p>
            <a:r>
              <a:rPr lang="en-US" sz="800" dirty="0" err="1"/>
              <a:t>row_overflow_reserved_page_count</a:t>
            </a:r>
            <a:endParaRPr lang="en-US" sz="800" dirty="0"/>
          </a:p>
          <a:p>
            <a:r>
              <a:rPr lang="en-US" sz="800" dirty="0" err="1"/>
              <a:t>row_update_attempts</a:t>
            </a:r>
            <a:endParaRPr lang="en-US" sz="800" dirty="0"/>
          </a:p>
          <a:p>
            <a:r>
              <a:rPr lang="en-US" sz="800" dirty="0" err="1"/>
              <a:t>singleton_lookup_count</a:t>
            </a:r>
            <a:endParaRPr lang="en-US" sz="800" dirty="0"/>
          </a:p>
          <a:p>
            <a:r>
              <a:rPr lang="en-US" sz="800" dirty="0" err="1"/>
              <a:t>system_lookups</a:t>
            </a:r>
            <a:endParaRPr lang="en-US" sz="800" dirty="0"/>
          </a:p>
          <a:p>
            <a:r>
              <a:rPr lang="en-US" sz="800" dirty="0" err="1"/>
              <a:t>system_scans</a:t>
            </a:r>
            <a:endParaRPr lang="en-US" sz="800" dirty="0"/>
          </a:p>
          <a:p>
            <a:r>
              <a:rPr lang="en-US" sz="800" dirty="0" err="1"/>
              <a:t>system_seeks</a:t>
            </a:r>
            <a:endParaRPr lang="en-US" sz="800" dirty="0"/>
          </a:p>
          <a:p>
            <a:r>
              <a:rPr lang="en-US" sz="800" dirty="0" err="1"/>
              <a:t>total_wait_time_in_ms</a:t>
            </a:r>
            <a:endParaRPr lang="en-US" sz="800" dirty="0"/>
          </a:p>
          <a:p>
            <a:r>
              <a:rPr lang="en-US" sz="800" dirty="0" err="1"/>
              <a:t>tree_page_io_latch_wait_count</a:t>
            </a:r>
            <a:endParaRPr lang="en-US" sz="800" dirty="0"/>
          </a:p>
          <a:p>
            <a:r>
              <a:rPr lang="en-US" sz="800" dirty="0" err="1"/>
              <a:t>tree_page_io_latch_wait_in_ms</a:t>
            </a:r>
            <a:endParaRPr lang="en-US" sz="800" dirty="0"/>
          </a:p>
          <a:p>
            <a:r>
              <a:rPr lang="en-US" sz="800" dirty="0" err="1"/>
              <a:t>tree_page_latch_wait_count</a:t>
            </a:r>
            <a:endParaRPr lang="en-US" sz="800" dirty="0"/>
          </a:p>
          <a:p>
            <a:r>
              <a:rPr lang="en-US" sz="800" dirty="0" err="1"/>
              <a:t>tree_page_latch_wait_in_ms</a:t>
            </a:r>
            <a:endParaRPr lang="en-US" sz="800" dirty="0"/>
          </a:p>
          <a:p>
            <a:r>
              <a:rPr lang="en-US" sz="800" dirty="0" err="1"/>
              <a:t>unique_constraint_violations</a:t>
            </a:r>
            <a:endParaRPr lang="en-US" sz="800" dirty="0"/>
          </a:p>
          <a:p>
            <a:r>
              <a:rPr lang="en-US" sz="800" dirty="0" err="1"/>
              <a:t>user_lookups</a:t>
            </a:r>
            <a:endParaRPr lang="en-US" sz="800" dirty="0"/>
          </a:p>
          <a:p>
            <a:r>
              <a:rPr lang="en-US" sz="800" dirty="0" err="1"/>
              <a:t>user_scans</a:t>
            </a:r>
            <a:endParaRPr lang="en-US" sz="800" dirty="0"/>
          </a:p>
          <a:p>
            <a:r>
              <a:rPr lang="en-US" sz="800" dirty="0" err="1"/>
              <a:t>user_seeks</a:t>
            </a:r>
            <a:endParaRPr lang="en-US" sz="800" dirty="0"/>
          </a:p>
          <a:p>
            <a:r>
              <a:rPr lang="en-US" sz="800" dirty="0" err="1"/>
              <a:t>waits_for_io_count</a:t>
            </a:r>
            <a:endParaRPr lang="en-US" sz="800" dirty="0"/>
          </a:p>
          <a:p>
            <a:r>
              <a:rPr lang="en-US" sz="800" dirty="0" err="1"/>
              <a:t>waits_for_new_log_count</a:t>
            </a:r>
            <a:endParaRPr lang="en-US" sz="800" dirty="0"/>
          </a:p>
          <a:p>
            <a:r>
              <a:rPr lang="en-US" sz="800" dirty="0" err="1"/>
              <a:t>write_conflicts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*06:00*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*08:45*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*09:15*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*09:45*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*00:15*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30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*11:30*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*12:00*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*12:30*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*13:00*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*13:30*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*22:00*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*20:30*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  <a:p>
            <a:r>
              <a:rPr lang="en-US" dirty="0"/>
              <a:t>&lt;BS&gt; Reads don’t include index seeks!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*21:15*</a:t>
            </a:r>
          </a:p>
          <a:p>
            <a:r>
              <a:rPr lang="en-US" dirty="0"/>
              <a:t>60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*00:30*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42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0F2A-4732-5413-2CA7-659C42F17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5AC79-C44C-B110-72F4-100520CFD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359C4-CA84-B1DD-192A-50B1C1159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*14:30*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*06:00*</a:t>
            </a:r>
          </a:p>
          <a:p>
            <a:r>
              <a:rPr lang="en-US" dirty="0"/>
              <a:t>Hundreds of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- color coded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A7036-1EF7-9404-1E8B-1D5726BA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17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*22:00*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*29:15*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*29:30*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*29:45*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*30:15*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*30:45*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*31:15*</a:t>
            </a:r>
          </a:p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*31:45*</a:t>
            </a:r>
          </a:p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*32:15*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*01:00*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*32:45*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*33:15*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*22:15*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*06:00*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1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*33:45*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*34:45* YMMV</a:t>
            </a:r>
          </a:p>
          <a:p>
            <a:r>
              <a:rPr lang="en-US" b="0" dirty="0"/>
              <a:t>Why not 80% - exposed next level of waits &amp; hurts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*37:00*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(58 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*38:00*</a:t>
            </a:r>
          </a:p>
          <a:p>
            <a:r>
              <a:rPr lang="en-US" b="1" dirty="0"/>
              <a:t>*04:15*</a:t>
            </a:r>
          </a:p>
          <a:p>
            <a:r>
              <a:rPr lang="en-US" dirty="0"/>
              <a:t>Squeeze! Into smallest possible space</a:t>
            </a:r>
          </a:p>
          <a:p>
            <a:r>
              <a:rPr lang="en-US" dirty="0"/>
              <a:t>Avoid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80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*42:15*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*36:00*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65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*36:45*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*01:30*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77B2-58AA-7EB5-E17E-75327F57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74721-1706-7D68-521B-F0ECD7950B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89895-B505-7B43-E3E1-19DF89AF3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*36:00*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9FD23-EB99-31E0-CD12-A2844DEEA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0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*47:30*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*49:00*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*53:45*</a:t>
            </a:r>
          </a:p>
          <a:p>
            <a:r>
              <a:rPr lang="en-US" dirty="0"/>
              <a:t>Shout out to these and others whose community contributions went into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*51:30*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59:00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03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*58:50*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*02:20*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r>
              <a:rPr lang="en-US" dirty="0"/>
              <a:t>Begin by asking focusing Questions</a:t>
            </a:r>
          </a:p>
          <a:p>
            <a:pPr marL="0" lvl="0" indent="0" algn="l">
              <a:buFontTx/>
              <a:buNone/>
            </a:pPr>
            <a:endParaRPr lang="en-US" dirty="0"/>
          </a:p>
          <a:p>
            <a:r>
              <a:rPr lang="en-US" dirty="0"/>
              <a:t>AWS via “Lift &amp; Shift” 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 / 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pPr marL="0" lvl="0" indent="0" algn="l">
              <a:buFontTx/>
              <a:buNone/>
            </a:pPr>
            <a:endParaRPr lang="en-US" dirty="0"/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4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14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*03:05*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*04:45*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410960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47039"/>
            <a:ext cx="2474978" cy="6410959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ED62-6306-E7AD-EA06-3587A262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7512D-D8B7-1883-D9F6-6E8B0BF6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4484E-451D-3BDC-234A-4400F0E76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78DF7-0F7D-4F96-7B87-86C568A56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F9AA-C704-CFE9-F248-7C29BDBBC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01861-0ADC-786B-F8D6-68F1DB18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EB1D-5343-4916-A563-E57E2C2B5CDA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64AD5-B934-95C7-BEF1-96823254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AB34D-CDDD-8A56-54ED-B4B9ADE7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5344-7CA3-4A49-ACB0-4E3B6DCE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  <p:sldLayoutId id="2147483664" r:id="rId5"/>
  </p:sldLayoutIdLst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billsanscrain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hyperlink" Target="mailto:Bill@Sanscrainte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QLXL/SQLXL" TargetMode="Externa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3096"/>
            <a:ext cx="7412736" cy="18826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Improvements</a:t>
            </a:r>
            <a:b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with the Biggest Gain for the Least Pain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48" y="4600251"/>
            <a:ext cx="7412736" cy="483120"/>
          </a:xfrm>
        </p:spPr>
        <p:txBody>
          <a:bodyPr>
            <a:noAutofit/>
          </a:bodyPr>
          <a:lstStyle/>
          <a:p>
            <a:r>
              <a:rPr lang="en-US" sz="3200" b="1" dirty="0"/>
              <a:t>Bill </a:t>
            </a:r>
            <a:r>
              <a:rPr lang="en-US" sz="3200" b="1" dirty="0" err="1"/>
              <a:t>Sanscrainte</a:t>
            </a:r>
            <a:r>
              <a:rPr lang="en-US" sz="3200" b="1" dirty="0"/>
              <a:t> </a:t>
            </a:r>
            <a:r>
              <a:rPr lang="en-US" sz="3200" b="1" dirty="0">
                <a:hlinkClick r:id="rId3"/>
              </a:rPr>
              <a:t>Bill@Sanscrainte.com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74132" y="5436940"/>
            <a:ext cx="12118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Get this presentation, Excel spreadsheet, &amp; T-SQL code at </a:t>
            </a:r>
          </a:p>
          <a:p>
            <a:pPr marL="0" indent="0">
              <a:buNone/>
            </a:pPr>
            <a:r>
              <a:rPr lang="en-US" sz="6600" dirty="0">
                <a:hlinkClick r:id="rId4"/>
              </a:rPr>
              <a:t>https://github.com/SQLXL/SQLXL</a:t>
            </a:r>
            <a:endParaRPr lang="en-US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8084F-8704-4267-E333-97AB99C999FC}"/>
              </a:ext>
            </a:extLst>
          </p:cNvPr>
          <p:cNvSpPr txBox="1"/>
          <p:nvPr/>
        </p:nvSpPr>
        <p:spPr>
          <a:xfrm>
            <a:off x="7512239" y="234190"/>
            <a:ext cx="4461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DB06E"/>
                </a:solidFill>
              </a:rPr>
              <a:t>October 29</a:t>
            </a:r>
            <a:r>
              <a:rPr lang="en-US" sz="6000" b="1" baseline="30000" dirty="0">
                <a:solidFill>
                  <a:srgbClr val="0DB06E"/>
                </a:solidFill>
              </a:rPr>
              <a:t>th</a:t>
            </a:r>
          </a:p>
          <a:p>
            <a:pPr algn="ctr"/>
            <a:r>
              <a:rPr lang="en-US" sz="6000" b="1" dirty="0">
                <a:solidFill>
                  <a:srgbClr val="0DB06E"/>
                </a:solidFill>
              </a:rPr>
              <a:t>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8CC1B-22D6-5202-A9DA-93B3B43C6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1" t="3837"/>
          <a:stretch/>
        </p:blipFill>
        <p:spPr>
          <a:xfrm>
            <a:off x="8400288" y="2628943"/>
            <a:ext cx="3182112" cy="3093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4512DE-4A92-3B82-9C12-5978DB344A22}"/>
              </a:ext>
            </a:extLst>
          </p:cNvPr>
          <p:cNvSpPr txBox="1"/>
          <p:nvPr/>
        </p:nvSpPr>
        <p:spPr>
          <a:xfrm>
            <a:off x="74132" y="403467"/>
            <a:ext cx="770436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6600" b="1" i="0" dirty="0" err="1">
                <a:solidFill>
                  <a:srgbClr val="434343"/>
                </a:solidFill>
                <a:effectLst/>
                <a:latin typeface="Roboto Condensed" panose="02000000000000000000" pitchFamily="2" charset="0"/>
              </a:rPr>
              <a:t>GroupBy</a:t>
            </a:r>
            <a:endParaRPr lang="en-US" sz="6600" b="1" i="0" dirty="0">
              <a:solidFill>
                <a:srgbClr val="434343"/>
              </a:solidFill>
              <a:effectLst/>
              <a:latin typeface="Roboto Condensed" panose="02000000000000000000" pitchFamily="2" charset="0"/>
            </a:endParaRPr>
          </a:p>
          <a:p>
            <a:pPr algn="l" fontAlgn="base"/>
            <a:r>
              <a:rPr lang="en-US" sz="3200" b="1" i="0" dirty="0">
                <a:solidFill>
                  <a:srgbClr val="FF5050"/>
                </a:solidFill>
                <a:effectLst/>
                <a:latin typeface="Roboto" panose="02000000000000000000" pitchFamily="2" charset="0"/>
              </a:rPr>
              <a:t>For the Community by the Community</a:t>
            </a:r>
            <a:endParaRPr lang="en-US" sz="3200" b="1" i="0" dirty="0">
              <a:solidFill>
                <a:srgbClr val="FF5050"/>
              </a:solidFill>
              <a:effectLst/>
              <a:latin typeface="Roboto Condensed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D74B6-1EF6-D4C2-E901-FFABB6188731}"/>
              </a:ext>
            </a:extLst>
          </p:cNvPr>
          <p:cNvCxnSpPr/>
          <p:nvPr/>
        </p:nvCxnSpPr>
        <p:spPr>
          <a:xfrm>
            <a:off x="0" y="2404872"/>
            <a:ext cx="121951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052378B-CBB1-ACC0-7D5B-4D767E5F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Answers to “Where do we Begin?”</a:t>
            </a:r>
          </a:p>
        </p:txBody>
      </p:sp>
      <p:pic>
        <p:nvPicPr>
          <p:cNvPr id="7" name="Content Placeholder 6" descr="Checklist">
            <a:extLst>
              <a:ext uri="{FF2B5EF4-FFF2-40B4-BE49-F238E27FC236}">
                <a16:creationId xmlns:a16="http://schemas.microsoft.com/office/drawing/2014/main" id="{937735F4-9D20-1CF5-0956-7C66BBB2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4368" y="0"/>
            <a:ext cx="6345936" cy="7292259"/>
          </a:xfr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563E73B-7B2C-C128-011C-59CA00147950}"/>
              </a:ext>
            </a:extLst>
          </p:cNvPr>
          <p:cNvSpPr txBox="1">
            <a:spLocks/>
          </p:cNvSpPr>
          <p:nvPr/>
        </p:nvSpPr>
        <p:spPr>
          <a:xfrm>
            <a:off x="872" y="447039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indent="-1085850">
              <a:buNone/>
            </a:pPr>
            <a:r>
              <a:rPr lang="en-US" sz="5400" dirty="0">
                <a:solidFill>
                  <a:srgbClr val="00B050"/>
                </a:solidFill>
              </a:rPr>
              <a:t>Yes: 11/11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Let’s tune indexes!</a:t>
            </a:r>
          </a:p>
        </p:txBody>
      </p:sp>
    </p:spTree>
    <p:extLst>
      <p:ext uri="{BB962C8B-B14F-4D97-AF65-F5344CB8AC3E}">
        <p14:creationId xmlns:p14="http://schemas.microsoft.com/office/powerpoint/2010/main" val="213176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7632191" cy="6410960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Your </a:t>
            </a:r>
            <a:r>
              <a:rPr lang="en-US" dirty="0"/>
              <a:t>monitoring tool may have some answers</a:t>
            </a:r>
          </a:p>
          <a:p>
            <a:pPr marL="0" indent="0">
              <a:buNone/>
            </a:pPr>
            <a:r>
              <a:rPr lang="en-US" dirty="0"/>
              <a:t>Otherwise …</a:t>
            </a:r>
          </a:p>
          <a:p>
            <a:r>
              <a:rPr lang="en-US" dirty="0"/>
              <a:t>Boatloads of SQL community scripts</a:t>
            </a:r>
          </a:p>
          <a:p>
            <a:r>
              <a:rPr lang="en-US" dirty="0"/>
              <a:t>Search, download, &amp; execute each script</a:t>
            </a:r>
          </a:p>
          <a:p>
            <a:r>
              <a:rPr lang="en-US" dirty="0"/>
              <a:t>Copy &amp; paste results to spreadsheet(s)</a:t>
            </a:r>
          </a:p>
          <a:p>
            <a:r>
              <a:rPr lang="en-US" dirty="0"/>
              <a:t>Figure out where to start &amp; what to 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Indexes - Legacy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76D4-EF86-AC50-C6E6-844B46E5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192" y="737870"/>
            <a:ext cx="4343400" cy="58293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Tuning Indexes - New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Principle (or the “80/20 Rule”)</a:t>
            </a:r>
          </a:p>
          <a:p>
            <a:pPr lvl="1"/>
            <a:r>
              <a:rPr lang="en-US" dirty="0"/>
              <a:t>“</a:t>
            </a:r>
            <a:r>
              <a:rPr lang="en-US" sz="3600" b="1" dirty="0">
                <a:solidFill>
                  <a:srgbClr val="1B9D43"/>
                </a:solidFill>
              </a:rPr>
              <a:t>80%</a:t>
            </a:r>
            <a:r>
              <a:rPr lang="en-US" dirty="0"/>
              <a:t> of results from </a:t>
            </a:r>
            <a:r>
              <a:rPr lang="en-US" sz="3600" b="1" dirty="0">
                <a:solidFill>
                  <a:srgbClr val="C00000"/>
                </a:solidFill>
              </a:rPr>
              <a:t>20%</a:t>
            </a:r>
            <a:r>
              <a:rPr lang="en-US" dirty="0"/>
              <a:t> of effort”</a:t>
            </a:r>
          </a:p>
          <a:p>
            <a:r>
              <a:rPr lang="en-US" dirty="0"/>
              <a:t>SQL Server tracks performance</a:t>
            </a:r>
            <a:br>
              <a:rPr lang="en-US" dirty="0"/>
            </a:br>
            <a:r>
              <a:rPr lang="en-US" dirty="0"/>
              <a:t>“hurts” by index</a:t>
            </a:r>
          </a:p>
          <a:p>
            <a:r>
              <a:rPr lang="en-US" dirty="0"/>
              <a:t>Find &amp; fix the biggest hurts first</a:t>
            </a:r>
          </a:p>
        </p:txBody>
      </p:sp>
      <p:pic>
        <p:nvPicPr>
          <p:cNvPr id="1026" name="Picture 2" descr="graph of pareto principle. - pareto principle stock illustrations">
            <a:extLst>
              <a:ext uri="{FF2B5EF4-FFF2-40B4-BE49-F238E27FC236}">
                <a16:creationId xmlns:a16="http://schemas.microsoft.com/office/drawing/2014/main" id="{FC407A7A-091B-3A17-0070-9EB49F01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39" y="1882528"/>
            <a:ext cx="6195060" cy="49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5829301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>
                <a:solidFill>
                  <a:srgbClr val="CC0066"/>
                </a:solidFill>
              </a:rPr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1B9D43"/>
                </a:solidFill>
              </a:rPr>
              <a:t>     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Hurt Priority Findings</a:t>
            </a:r>
          </a:p>
        </p:txBody>
      </p:sp>
      <p:pic>
        <p:nvPicPr>
          <p:cNvPr id="3076" name="Picture 4" descr="elderly woman looking surprised - awestruck adult stock pictures, royalty-free photos &amp; images">
            <a:extLst>
              <a:ext uri="{FF2B5EF4-FFF2-40B4-BE49-F238E27FC236}">
                <a16:creationId xmlns:a16="http://schemas.microsoft.com/office/drawing/2014/main" id="{4B20731A-A011-0D31-36AA-450E293D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64" y="1124712"/>
            <a:ext cx="58293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E4D1E7-4822-DF14-21BD-E66989C00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037656"/>
              </p:ext>
            </p:extLst>
          </p:nvPr>
        </p:nvGraphicFramePr>
        <p:xfrm>
          <a:off x="170688" y="612648"/>
          <a:ext cx="11850624" cy="4053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23360">
                  <a:extLst>
                    <a:ext uri="{9D8B030D-6E8A-4147-A177-3AD203B41FA5}">
                      <a16:colId xmlns:a16="http://schemas.microsoft.com/office/drawing/2014/main" val="886497685"/>
                    </a:ext>
                  </a:extLst>
                </a:gridCol>
                <a:gridCol w="2609088">
                  <a:extLst>
                    <a:ext uri="{9D8B030D-6E8A-4147-A177-3AD203B41FA5}">
                      <a16:colId xmlns:a16="http://schemas.microsoft.com/office/drawing/2014/main" val="303301266"/>
                    </a:ext>
                  </a:extLst>
                </a:gridCol>
                <a:gridCol w="2609088">
                  <a:extLst>
                    <a:ext uri="{9D8B030D-6E8A-4147-A177-3AD203B41FA5}">
                      <a16:colId xmlns:a16="http://schemas.microsoft.com/office/drawing/2014/main" val="1109688297"/>
                    </a:ext>
                  </a:extLst>
                </a:gridCol>
                <a:gridCol w="2609088">
                  <a:extLst>
                    <a:ext uri="{9D8B030D-6E8A-4147-A177-3AD203B41FA5}">
                      <a16:colId xmlns:a16="http://schemas.microsoft.com/office/drawing/2014/main" val="143073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Hurt Area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Too Little</a:t>
                      </a:r>
                    </a:p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Indexing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Too Much</a:t>
                      </a:r>
                    </a:p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Indexing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Just Right</a:t>
                      </a:r>
                    </a:p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Indexing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35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1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Buffer Cache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04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I/O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5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Lock =&gt; Block =&gt; Deadlock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6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Wait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13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Inefficient Query Plans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300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F4AFC16-4E8F-7F93-5140-A9936B5C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Hurts - Seeking “Goldilocks” </a:t>
            </a:r>
          </a:p>
        </p:txBody>
      </p:sp>
      <p:pic>
        <p:nvPicPr>
          <p:cNvPr id="1028" name="Picture 4" descr="View Preview">
            <a:extLst>
              <a:ext uri="{FF2B5EF4-FFF2-40B4-BE49-F238E27FC236}">
                <a16:creationId xmlns:a16="http://schemas.microsoft.com/office/drawing/2014/main" id="{ED9F231D-02DA-0B84-5CB6-E3E78CED1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92" y="4878872"/>
            <a:ext cx="9424416" cy="197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17EF65-7995-2549-F701-E0548D0E0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368104"/>
              </p:ext>
            </p:extLst>
          </p:nvPr>
        </p:nvGraphicFramePr>
        <p:xfrm>
          <a:off x="163267" y="612648"/>
          <a:ext cx="4023360" cy="4053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23360">
                  <a:extLst>
                    <a:ext uri="{9D8B030D-6E8A-4147-A177-3AD203B41FA5}">
                      <a16:colId xmlns:a16="http://schemas.microsoft.com/office/drawing/2014/main" val="886497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Hurt Area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35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11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Buffer Cache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04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I/O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45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Lock =&gt; Block =&gt; Deadlock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16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Wait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13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Inefficient Query Plans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6830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F74FC7-E563-D02A-BE2E-2CE91F20C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97249"/>
              </p:ext>
            </p:extLst>
          </p:nvPr>
        </p:nvGraphicFramePr>
        <p:xfrm>
          <a:off x="170688" y="612648"/>
          <a:ext cx="6632448" cy="4053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23360">
                  <a:extLst>
                    <a:ext uri="{9D8B030D-6E8A-4147-A177-3AD203B41FA5}">
                      <a16:colId xmlns:a16="http://schemas.microsoft.com/office/drawing/2014/main" val="886497685"/>
                    </a:ext>
                  </a:extLst>
                </a:gridCol>
                <a:gridCol w="2609088">
                  <a:extLst>
                    <a:ext uri="{9D8B030D-6E8A-4147-A177-3AD203B41FA5}">
                      <a16:colId xmlns:a16="http://schemas.microsoft.com/office/drawing/2014/main" val="303301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Hurt Area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Too Little</a:t>
                      </a:r>
                    </a:p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Indexing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35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1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Buffer Cache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04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I/O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5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Lock =&gt; Block =&gt; Deadlock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6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Wait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13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Inefficient Query Plans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30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261E01-BB07-46BA-2DD7-EC78BC7D5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155247"/>
              </p:ext>
            </p:extLst>
          </p:nvPr>
        </p:nvGraphicFramePr>
        <p:xfrm>
          <a:off x="170688" y="612648"/>
          <a:ext cx="9241536" cy="4053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23360">
                  <a:extLst>
                    <a:ext uri="{9D8B030D-6E8A-4147-A177-3AD203B41FA5}">
                      <a16:colId xmlns:a16="http://schemas.microsoft.com/office/drawing/2014/main" val="886497685"/>
                    </a:ext>
                  </a:extLst>
                </a:gridCol>
                <a:gridCol w="2609088">
                  <a:extLst>
                    <a:ext uri="{9D8B030D-6E8A-4147-A177-3AD203B41FA5}">
                      <a16:colId xmlns:a16="http://schemas.microsoft.com/office/drawing/2014/main" val="303301266"/>
                    </a:ext>
                  </a:extLst>
                </a:gridCol>
                <a:gridCol w="2609088">
                  <a:extLst>
                    <a:ext uri="{9D8B030D-6E8A-4147-A177-3AD203B41FA5}">
                      <a16:colId xmlns:a16="http://schemas.microsoft.com/office/drawing/2014/main" val="1109688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Hurt Area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Too Little</a:t>
                      </a:r>
                    </a:p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Indexing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Too Much</a:t>
                      </a:r>
                    </a:p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Indexing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35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1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Buffer Cache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04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I/O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5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Lock =&gt; Block =&gt; Deadlock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6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Wait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13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Inefficient Query Plans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06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Index Hurt -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39224"/>
              </p:ext>
            </p:extLst>
          </p:nvPr>
        </p:nvGraphicFramePr>
        <p:xfrm>
          <a:off x="0" y="447040"/>
          <a:ext cx="12192000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512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571488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53182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Missing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Buffer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Read/write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60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Requested index action waited</a:t>
            </a:r>
            <a:br>
              <a:rPr lang="en-US" dirty="0"/>
            </a:br>
            <a:r>
              <a:rPr lang="en-US" dirty="0"/>
              <a:t>for another SQL activity to complete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 of waits</a:t>
            </a:r>
            <a:br>
              <a:rPr lang="en-US" dirty="0"/>
            </a:br>
            <a:r>
              <a:rPr lang="en-US" dirty="0"/>
              <a:t>	sum of time spent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39"/>
            <a:ext cx="2474978" cy="641095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9A318-8DC9-6628-4A61-7C0DE9AB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88" y="894079"/>
            <a:ext cx="3659892" cy="5516881"/>
          </a:xfrm>
          <a:prstGeom prst="rect">
            <a:avLst/>
          </a:prstGeom>
          <a:effectLst>
            <a:glow rad="101600">
              <a:schemeClr val="accent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 of locks </a:t>
            </a:r>
            <a:br>
              <a:rPr lang="en-US" dirty="0"/>
            </a:br>
            <a:r>
              <a:rPr lang="en-US" dirty="0"/>
              <a:t>	count of attempted lock promotions</a:t>
            </a:r>
            <a:br>
              <a:rPr lang="en-US" dirty="0"/>
            </a:br>
            <a:r>
              <a:rPr lang="en-US" dirty="0"/>
              <a:t>	count of promotion success/fail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528" y="2697480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Inserted / updated data won’t fit</a:t>
            </a:r>
            <a:br>
              <a:rPr lang="en-US" dirty="0"/>
            </a:br>
            <a:r>
              <a:rPr lang="en-US" dirty="0"/>
              <a:t>into an existing data page</a:t>
            </a:r>
          </a:p>
          <a:p>
            <a:pPr lvl="1"/>
            <a:r>
              <a:rPr lang="en-US" dirty="0"/>
              <a:t>create new page</a:t>
            </a:r>
          </a:p>
          <a:p>
            <a:pPr lvl="1"/>
            <a:r>
              <a:rPr lang="en-US" dirty="0"/>
              <a:t>splinter data between pages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 of splits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714081"/>
            <a:ext cx="3901440" cy="58521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 marked for ghost cleanup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 of merges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3198921"/>
            <a:ext cx="5266944" cy="35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3E82-9A40-16B5-C893-E3B1A7E0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Thanks!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43DD70-2573-6061-BA70-21C088DF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28" y="2660904"/>
            <a:ext cx="4096364" cy="84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6EB47-A591-38DC-EF4D-EB57C4551469}"/>
              </a:ext>
            </a:extLst>
          </p:cNvPr>
          <p:cNvSpPr txBox="1"/>
          <p:nvPr/>
        </p:nvSpPr>
        <p:spPr>
          <a:xfrm>
            <a:off x="2877312" y="2587752"/>
            <a:ext cx="6217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Thanks </a:t>
            </a:r>
          </a:p>
          <a:p>
            <a:r>
              <a:rPr lang="en-US" sz="6000" dirty="0"/>
              <a:t>Thanks </a:t>
            </a:r>
            <a:r>
              <a:rPr lang="en-US" sz="6000" dirty="0" err="1"/>
              <a:t>GroupBy</a:t>
            </a:r>
            <a:r>
              <a:rPr lang="en-US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60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optimizer suggests a new index to improve performance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query cost estimate</a:t>
            </a:r>
            <a:br>
              <a:rPr lang="en-US" dirty="0"/>
            </a:br>
            <a:r>
              <a:rPr lang="en-US" dirty="0"/>
              <a:t>	estimated query cost savings </a:t>
            </a:r>
            <a:br>
              <a:rPr lang="en-US" dirty="0"/>
            </a:br>
            <a:r>
              <a:rPr lang="en-US" dirty="0"/>
              <a:t>	count of executions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2" y="2562905"/>
            <a:ext cx="4147312" cy="4147312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C00000"/>
                </a:solidFill>
              </a:rPr>
              <a:t>Only</a:t>
            </a:r>
            <a:r>
              <a:rPr lang="en-US" dirty="0"/>
              <a:t> considers nonclustered, rowstore, disk-based indexes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No</a:t>
            </a:r>
            <a:r>
              <a:rPr lang="en-US" sz="2400" dirty="0"/>
              <a:t> clustered, columnstore, in-memory, partitioned, compressed, XML, spatial,</a:t>
            </a:r>
            <a:br>
              <a:rPr lang="en-US" sz="2400" dirty="0"/>
            </a:br>
            <a:r>
              <a:rPr lang="en-US" sz="2400" dirty="0"/>
              <a:t>full-text, hash, unique, filtered, materialized views …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index add/change/delete/rebuild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Key column selectivity ignored, keys listed by table column creation order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nonclustered columnstore in deciding on a “missing” index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Query metrics are not updated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accessed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 ratio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knowledge of existing indexes or other recommendations - creates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(“simple”)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returned from each query, even if many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only inequality predicates have less accurate query cost</a:t>
            </a:r>
          </a:p>
          <a:p>
            <a:pPr lvl="0">
              <a:spcBef>
                <a:spcPts val="600"/>
              </a:spcBef>
            </a:pPr>
            <a:r>
              <a:rPr lang="en-US" sz="1700" dirty="0">
                <a:solidFill>
                  <a:prstClr val="black"/>
                </a:solidFill>
              </a:rPr>
              <a:t>Ignores internal tables (e.g. supporting full text &amp; spatial indexes)</a:t>
            </a:r>
          </a:p>
          <a:p>
            <a:pPr lvl="0">
              <a:spcBef>
                <a:spcPts val="600"/>
              </a:spcBef>
            </a:pPr>
            <a:r>
              <a:rPr lang="en-US" sz="1700" dirty="0">
                <a:solidFill>
                  <a:prstClr val="black"/>
                </a:solidFill>
              </a:rPr>
              <a:t>Ignores history tables (CDC, SVN, LDG)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3074" name="Picture 2" descr="man reading document with magnifying glass - fine print stock pictures, royalty-free photos &amp; images">
            <a:extLst>
              <a:ext uri="{FF2B5EF4-FFF2-40B4-BE49-F238E27FC236}">
                <a16:creationId xmlns:a16="http://schemas.microsoft.com/office/drawing/2014/main" id="{EE6934E8-6E89-FA84-6E03-F6057D6B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93" y="1444751"/>
            <a:ext cx="3608832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to table &amp; index data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count of writes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39"/>
            <a:ext cx="9717024" cy="6410959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Proportion of table / index / 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pPr>
              <a:tabLst>
                <a:tab pos="1719263" algn="l"/>
              </a:tabLst>
            </a:pPr>
            <a:r>
              <a:rPr lang="en-US" dirty="0"/>
              <a:t>Measure:	ratio of</a:t>
            </a:r>
          </a:p>
          <a:p>
            <a:pPr marL="969963" indent="-91440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pages in memory</a:t>
            </a:r>
            <a:r>
              <a:rPr lang="en-US" dirty="0"/>
              <a:t>	</a:t>
            </a:r>
          </a:p>
          <a:p>
            <a:pPr marL="573088" indent="-573088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allocated reserved pages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333488" y="2112264"/>
            <a:ext cx="5710827" cy="450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30727C-4359-FEF0-93CA-58EE20EBE163}"/>
              </a:ext>
            </a:extLst>
          </p:cNvPr>
          <p:cNvCxnSpPr/>
          <p:nvPr/>
        </p:nvCxnSpPr>
        <p:spPr>
          <a:xfrm>
            <a:off x="3133344" y="2441448"/>
            <a:ext cx="35844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39"/>
            <a:ext cx="9717024" cy="641095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cost more:</a:t>
            </a:r>
          </a:p>
          <a:p>
            <a:pPr lvl="1"/>
            <a:r>
              <a:rPr lang="en-US" dirty="0"/>
              <a:t>Transaction Locks &amp; Exclusive Latches</a:t>
            </a:r>
          </a:p>
          <a:p>
            <a:pPr lvl="1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Sequence/identity generation</a:t>
            </a:r>
          </a:p>
          <a:p>
            <a:pPr lvl="1"/>
            <a:r>
              <a:rPr lang="en-US" dirty="0"/>
              <a:t>Splits &amp; merges</a:t>
            </a:r>
          </a:p>
          <a:p>
            <a:pPr lvl="1"/>
            <a:r>
              <a:rPr lang="en-US" dirty="0"/>
              <a:t>Deletes &amp; Ghost cleanup</a:t>
            </a:r>
          </a:p>
          <a:p>
            <a:pPr lvl="1"/>
            <a:r>
              <a:rPr lang="en-US" dirty="0"/>
              <a:t>Data file I/O</a:t>
            </a:r>
          </a:p>
          <a:p>
            <a:pPr lvl="1"/>
            <a:r>
              <a:rPr lang="en-US" dirty="0"/>
              <a:t>Log file I/O</a:t>
            </a:r>
          </a:p>
          <a:p>
            <a:pPr lvl="1"/>
            <a:r>
              <a:rPr lang="en-US" dirty="0"/>
              <a:t>Change/History Table inserts</a:t>
            </a:r>
          </a:p>
          <a:p>
            <a:pPr lvl="1"/>
            <a:r>
              <a:rPr lang="en-US" dirty="0"/>
              <a:t>Replica synching</a:t>
            </a:r>
          </a:p>
          <a:p>
            <a:pPr>
              <a:tabLst>
                <a:tab pos="2911475" algn="l"/>
              </a:tabLst>
            </a:pPr>
            <a:r>
              <a:rPr lang="en-US" dirty="0"/>
              <a:t>Measure: ratio of	</a:t>
            </a:r>
            <a:r>
              <a:rPr lang="en-US" dirty="0">
                <a:solidFill>
                  <a:srgbClr val="0070C0"/>
                </a:solidFill>
              </a:rPr>
              <a:t>Reads</a:t>
            </a:r>
            <a:r>
              <a:rPr lang="en-US" dirty="0"/>
              <a:t>	</a:t>
            </a:r>
          </a:p>
          <a:p>
            <a:pPr marL="0" indent="0">
              <a:buNone/>
              <a:tabLst>
                <a:tab pos="2909888" algn="l"/>
              </a:tabLst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Writes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699" y="2953512"/>
            <a:ext cx="5092014" cy="33912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515D0-0AFF-51B2-3B56-D9B8EC8E2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172" y="6025896"/>
            <a:ext cx="1293655" cy="1094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410958"/>
          </a:xfrm>
        </p:spPr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</a:t>
            </a:r>
          </a:p>
          <a:p>
            <a:pPr lvl="2"/>
            <a:r>
              <a:rPr lang="en-US" dirty="0"/>
              <a:t>if index keys match ORDER BY</a:t>
            </a:r>
          </a:p>
          <a:p>
            <a:r>
              <a:rPr lang="en-US" dirty="0"/>
              <a:t>Measure: count of scans</a:t>
            </a:r>
          </a:p>
          <a:p>
            <a:r>
              <a:rPr lang="en-US" dirty="0"/>
              <a:t>Note: Columnstore is scan only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222" y="447039"/>
            <a:ext cx="4324778" cy="64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39"/>
            <a:ext cx="2474978" cy="641095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443557"/>
            <a:ext cx="4706112" cy="70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pPr lvl="1"/>
            <a:r>
              <a:rPr lang="en-US" dirty="0"/>
              <a:t>pointers created to maintain data order</a:t>
            </a:r>
          </a:p>
          <a:p>
            <a:r>
              <a:rPr lang="en-US" dirty="0"/>
              <a:t>Measure: count of forward fetched rows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pPr>
              <a:spcBef>
                <a:spcPts val="600"/>
              </a:spcBef>
            </a:pPr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20000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Hurt Metrics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Big</a:t>
            </a:r>
            <a:r>
              <a:rPr lang="en-US" dirty="0"/>
              <a:t>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pPr>
              <a:tabLst>
                <a:tab pos="1717675" algn="l"/>
                <a:tab pos="3033713" algn="l"/>
              </a:tabLst>
            </a:pPr>
            <a:r>
              <a:rPr lang="en-US" dirty="0"/>
              <a:t>Measure:	count of	LOB writes &amp; reads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Waits</a:t>
            </a:r>
          </a:p>
          <a:p>
            <a:pPr>
              <a:spcBef>
                <a:spcPts val="600"/>
              </a:spcBef>
            </a:pPr>
            <a:r>
              <a:rPr lang="en-US" dirty="0"/>
              <a:t>Locks</a:t>
            </a:r>
          </a:p>
          <a:p>
            <a:pPr>
              <a:spcBef>
                <a:spcPts val="600"/>
              </a:spcBef>
            </a:pPr>
            <a:r>
              <a:rPr lang="en-US" dirty="0"/>
              <a:t>Splits</a:t>
            </a:r>
          </a:p>
          <a:p>
            <a:pPr>
              <a:spcBef>
                <a:spcPts val="600"/>
              </a:spcBef>
            </a:pPr>
            <a:r>
              <a:rPr lang="en-US" dirty="0"/>
              <a:t>Merges</a:t>
            </a:r>
          </a:p>
          <a:p>
            <a:pPr>
              <a:spcBef>
                <a:spcPts val="600"/>
              </a:spcBef>
            </a:pPr>
            <a:r>
              <a:rPr lang="en-US" dirty="0"/>
              <a:t>Missing</a:t>
            </a:r>
          </a:p>
          <a:p>
            <a:pPr>
              <a:spcBef>
                <a:spcPts val="600"/>
              </a:spcBef>
            </a:pPr>
            <a:r>
              <a:rPr lang="en-US" dirty="0"/>
              <a:t>Writes</a:t>
            </a:r>
          </a:p>
          <a:p>
            <a:pPr>
              <a:spcBef>
                <a:spcPts val="600"/>
              </a:spcBef>
            </a:pPr>
            <a:r>
              <a:rPr lang="en-US" dirty="0"/>
              <a:t>Buffer</a:t>
            </a:r>
          </a:p>
          <a:p>
            <a:pPr>
              <a:spcBef>
                <a:spcPts val="600"/>
              </a:spcBef>
            </a:pPr>
            <a:r>
              <a:rPr lang="en-US" dirty="0"/>
              <a:t>Read/Write</a:t>
            </a:r>
          </a:p>
          <a:p>
            <a:pPr>
              <a:spcBef>
                <a:spcPts val="600"/>
              </a:spcBef>
            </a:pPr>
            <a:r>
              <a:rPr lang="en-US" dirty="0"/>
              <a:t>Scans</a:t>
            </a:r>
          </a:p>
          <a:p>
            <a:pPr>
              <a:spcBef>
                <a:spcPts val="600"/>
              </a:spcBef>
            </a:pPr>
            <a:r>
              <a:rPr lang="en-US" dirty="0"/>
              <a:t>Lookups</a:t>
            </a:r>
          </a:p>
          <a:p>
            <a:pPr>
              <a:spcBef>
                <a:spcPts val="600"/>
              </a:spcBef>
            </a:pPr>
            <a:r>
              <a:rPr lang="en-US" dirty="0"/>
              <a:t>Fetches</a:t>
            </a: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48" y="737365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3" action="ppaction://hlinkfile"/>
              </a:rPr>
              <a:t>linkedin.com/in/</a:t>
            </a:r>
            <a:r>
              <a:rPr lang="en-US" dirty="0" err="1">
                <a:hlinkClick r:id="rId3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4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5713" algn="l"/>
              </a:tabLst>
            </a:pPr>
            <a:r>
              <a:rPr lang="en-US" dirty="0"/>
              <a:t>1984 - Executed first SQL statement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SQL Server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</a:t>
            </a:r>
            <a:br>
              <a:rPr lang="en-US" dirty="0"/>
            </a:br>
            <a:r>
              <a:rPr lang="en-US" dirty="0"/>
              <a:t>Oracle 2</a:t>
            </a:r>
          </a:p>
          <a:p>
            <a:pPr marL="0" indent="0" algn="ctr">
              <a:buNone/>
            </a:pPr>
            <a:endParaRPr lang="en-US" dirty="0"/>
          </a:p>
          <a:p>
            <a:pPr marL="1377950" indent="0">
              <a:buNone/>
            </a:pPr>
            <a:r>
              <a:rPr lang="en-US" sz="3200" b="1" dirty="0">
                <a:solidFill>
                  <a:srgbClr val="1B9D43"/>
                </a:solidFill>
              </a:rPr>
              <a:t>Ask questions at any time!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75895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39"/>
            <a:ext cx="12191999" cy="6410959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Add up index hurts to table</a:t>
            </a:r>
          </a:p>
          <a:p>
            <a:pPr lvl="1"/>
            <a:r>
              <a:rPr lang="en-US" dirty="0"/>
              <a:t>Total all tables</a:t>
            </a:r>
          </a:p>
          <a:p>
            <a:pPr lvl="1"/>
            <a:r>
              <a:rPr lang="en-US" dirty="0"/>
              <a:t>Compute each table’s percent of total</a:t>
            </a:r>
          </a:p>
          <a:p>
            <a:pPr lvl="1"/>
            <a:r>
              <a:rPr lang="en-US" dirty="0"/>
              <a:t>Apply hurt weighting factor</a:t>
            </a:r>
          </a:p>
          <a:p>
            <a:r>
              <a:rPr lang="en-US" dirty="0"/>
              <a:t>Total up weighted metrics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 Using Weights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500" y="447040"/>
            <a:ext cx="4273973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F4FC8-0B49-4234-9674-46F0A77A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2D0408-0FF4-B4EB-9E60-BC32F8B79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085BF4-EF73-61C2-2DAF-60D8CD5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use </a:t>
            </a:r>
            <a:r>
              <a:rPr lang="en-US" dirty="0" err="1"/>
              <a:t>SQLXL_Index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871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21 (4%) prioritized tables makes sense, but …</a:t>
            </a:r>
          </a:p>
          <a:p>
            <a:r>
              <a:rPr lang="en-US" dirty="0"/>
              <a:t>How can we make the hurt go away?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What do We Do?</a:t>
            </a:r>
          </a:p>
        </p:txBody>
      </p:sp>
      <p:pic>
        <p:nvPicPr>
          <p:cNvPr id="1026" name="Picture 2" descr="stairway to heaven - stairs to success stock pictures, royalty-free photos &amp; images">
            <a:extLst>
              <a:ext uri="{FF2B5EF4-FFF2-40B4-BE49-F238E27FC236}">
                <a16:creationId xmlns:a16="http://schemas.microsoft.com/office/drawing/2014/main" id="{0D5153F6-9C9A-51BB-CE12-1C4C3772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68" y="539496"/>
            <a:ext cx="4416933" cy="624287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100+ table and index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into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Make the Hurt Go Away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14" y="441508"/>
            <a:ext cx="5128583" cy="642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Hurt Go Away - Prescription Categories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65088"/>
              </p:ext>
            </p:extLst>
          </p:nvPr>
        </p:nvGraphicFramePr>
        <p:xfrm>
          <a:off x="938784" y="685800"/>
          <a:ext cx="10021824" cy="598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989320">
                <a:tc>
                  <a:txBody>
                    <a:bodyPr/>
                    <a:lstStyle/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30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Index covering foreign key constraint</a:t>
            </a:r>
          </a:p>
          <a:p>
            <a:pPr lvl="1"/>
            <a:r>
              <a:rPr lang="en-US" dirty="0"/>
              <a:t>Specials - full-text, spatial, XML, columnstore, hash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Internal Tables</a:t>
            </a:r>
          </a:p>
          <a:p>
            <a:pPr lvl="1"/>
            <a:r>
              <a:rPr lang="en-US" dirty="0"/>
              <a:t>Required by others</a:t>
            </a:r>
          </a:p>
          <a:p>
            <a:pPr lvl="2"/>
            <a:r>
              <a:rPr lang="en-US" dirty="0"/>
              <a:t>e.g. unique index </a:t>
            </a:r>
            <a:br>
              <a:rPr lang="en-US" dirty="0"/>
            </a:br>
            <a:r>
              <a:rPr lang="en-US" dirty="0"/>
              <a:t>supporting full-text </a:t>
            </a:r>
            <a:br>
              <a:rPr lang="en-US" dirty="0"/>
            </a:br>
            <a:r>
              <a:rPr lang="en-US" dirty="0"/>
              <a:t>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477" y="3486679"/>
            <a:ext cx="5753523" cy="3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  <a:br>
              <a:rPr lang="en-US" dirty="0"/>
            </a:br>
            <a:r>
              <a:rPr lang="en-US" dirty="0"/>
              <a:t>updatable nonclustered columnstore</a:t>
            </a:r>
          </a:p>
          <a:p>
            <a:r>
              <a:rPr lang="en-US" dirty="0"/>
              <a:t>Replace existing nonclustered </a:t>
            </a:r>
            <a:br>
              <a:rPr lang="en-US" dirty="0"/>
            </a:br>
            <a:r>
              <a:rPr lang="en-US" dirty="0"/>
              <a:t>rowstore indexes</a:t>
            </a:r>
          </a:p>
          <a:p>
            <a:pPr lvl="1"/>
            <a:r>
              <a:rPr lang="en-US" dirty="0"/>
              <a:t>Low usage</a:t>
            </a:r>
          </a:p>
          <a:p>
            <a:pPr lvl="1"/>
            <a:r>
              <a:rPr lang="en-US" dirty="0"/>
              <a:t>Low read/write ratio</a:t>
            </a:r>
          </a:p>
          <a:p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60" y="1006201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constraints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/>
              <a:t>Updatable nonclustered </a:t>
            </a:r>
            <a:r>
              <a:rPr lang="en-US" dirty="0" err="1"/>
              <a:t>columnstores</a:t>
            </a:r>
            <a:br>
              <a:rPr lang="en-US" dirty="0"/>
            </a:br>
            <a:r>
              <a:rPr lang="en-US" dirty="0"/>
              <a:t>(SQL 2016E+)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586554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nonclustered columnstore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331720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ight future ahead road sign - new way of thinking sign stock pictures, royalty-free photos &amp; images">
            <a:extLst>
              <a:ext uri="{FF2B5EF4-FFF2-40B4-BE49-F238E27FC236}">
                <a16:creationId xmlns:a16="http://schemas.microsoft.com/office/drawing/2014/main" id="{2E765B6D-4057-5506-ADA8-3872AC5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055" y="1051560"/>
            <a:ext cx="6977634" cy="51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47040"/>
            <a:ext cx="5219054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story</a:t>
            </a:r>
          </a:p>
          <a:p>
            <a:r>
              <a:rPr lang="en-US" dirty="0"/>
              <a:t>Is index tuning the right choice?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Where do we start?</a:t>
            </a:r>
          </a:p>
          <a:p>
            <a:pPr lvl="1"/>
            <a:r>
              <a:rPr lang="en-US" dirty="0"/>
              <a:t>What do we do?</a:t>
            </a:r>
          </a:p>
          <a:p>
            <a:pPr lvl="1"/>
            <a:r>
              <a:rPr lang="en-US" dirty="0"/>
              <a:t>Why do it?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Disabled / Not trusted</a:t>
            </a:r>
          </a:p>
          <a:p>
            <a:pPr lvl="1"/>
            <a:r>
              <a:rPr lang="en-US" dirty="0"/>
              <a:t>Synergies &amp; overlaps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889596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Refresh index statistics with</a:t>
            </a:r>
          </a:p>
          <a:p>
            <a:pPr lvl="1"/>
            <a:r>
              <a:rPr lang="en-US" dirty="0"/>
              <a:t>row modification counts </a:t>
            </a:r>
          </a:p>
          <a:p>
            <a:pPr lvl="1"/>
            <a:r>
              <a:rPr lang="en-US" dirty="0"/>
              <a:t>row count not matching table row count</a:t>
            </a:r>
          </a:p>
          <a:p>
            <a:r>
              <a:rPr lang="en-US" dirty="0"/>
              <a:t>Rebuild / reorganize </a:t>
            </a:r>
            <a:r>
              <a:rPr lang="en-US" dirty="0" err="1"/>
              <a:t>columnstores</a:t>
            </a:r>
            <a:r>
              <a:rPr lang="en-US" dirty="0"/>
              <a:t> with </a:t>
            </a:r>
          </a:p>
          <a:p>
            <a:pPr lvl="1"/>
            <a:r>
              <a:rPr lang="en-US" dirty="0"/>
              <a:t>delta stores (update, delete)</a:t>
            </a:r>
          </a:p>
          <a:p>
            <a:pPr lvl="1"/>
            <a:r>
              <a:rPr lang="en-US" dirty="0"/>
              <a:t>multiple undersized </a:t>
            </a:r>
            <a:r>
              <a:rPr lang="en-US" dirty="0" err="1"/>
              <a:t>rowgroups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56" y="3282696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changes:</a:t>
            </a:r>
          </a:p>
          <a:p>
            <a:pPr lvl="1"/>
            <a:r>
              <a:rPr lang="en-US" dirty="0"/>
              <a:t>Rowstore index - additional key(s) don’t improve selectivity</a:t>
            </a:r>
          </a:p>
          <a:p>
            <a:pPr lvl="1"/>
            <a:r>
              <a:rPr lang="en-US" dirty="0"/>
              <a:t>FILL FACTOR = 100% with hi page splits (and opposite)</a:t>
            </a:r>
          </a:p>
          <a:p>
            <a:pPr lvl="1"/>
            <a:r>
              <a:rPr lang="en-US" dirty="0"/>
              <a:t>Index partition not match table partition</a:t>
            </a:r>
          </a:p>
          <a:p>
            <a:pPr lvl="1"/>
            <a:r>
              <a:rPr lang="en-US" dirty="0"/>
              <a:t>Collation mismatch</a:t>
            </a:r>
          </a:p>
          <a:p>
            <a:pPr lvl="1"/>
            <a:r>
              <a:rPr lang="en-US" dirty="0"/>
              <a:t>Page / row locking not enabled</a:t>
            </a:r>
          </a:p>
          <a:p>
            <a:pPr lvl="1"/>
            <a:r>
              <a:rPr lang="en-US" dirty="0"/>
              <a:t>Clustered rowstore index not “NUSE”</a:t>
            </a:r>
          </a:p>
          <a:p>
            <a:pPr lvl="2"/>
            <a:r>
              <a:rPr lang="en-US" b="1" u="sng" dirty="0"/>
              <a:t>N</a:t>
            </a:r>
            <a:r>
              <a:rPr lang="en-US" dirty="0"/>
              <a:t>arrow</a:t>
            </a:r>
          </a:p>
          <a:p>
            <a:pPr lvl="2"/>
            <a:r>
              <a:rPr lang="en-US" b="1" u="sng" dirty="0"/>
              <a:t>U</a:t>
            </a:r>
            <a:r>
              <a:rPr lang="en-US" dirty="0"/>
              <a:t>nique</a:t>
            </a:r>
          </a:p>
          <a:p>
            <a:pPr lvl="2"/>
            <a:r>
              <a:rPr lang="en-US" b="1" u="sng" dirty="0"/>
              <a:t>S</a:t>
            </a:r>
            <a:r>
              <a:rPr lang="en-US" dirty="0"/>
              <a:t>tatic</a:t>
            </a:r>
          </a:p>
          <a:p>
            <a:pPr lvl="2"/>
            <a:r>
              <a:rPr lang="en-US" b="1" u="sng" dirty="0"/>
              <a:t>E</a:t>
            </a:r>
            <a:r>
              <a:rPr lang="en-US" dirty="0"/>
              <a:t>ver increasing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39" y="2804193"/>
            <a:ext cx="5530061" cy="4043857"/>
          </a:xfrm>
          <a:prstGeom prst="rect">
            <a:avLst/>
          </a:prstGeom>
          <a:noFill/>
          <a:scene3d>
            <a:camera prst="orthographicFront">
              <a:rot lat="0" lon="110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Prescriptions!</a:t>
            </a:r>
          </a:p>
        </p:txBody>
      </p:sp>
    </p:spTree>
    <p:extLst>
      <p:ext uri="{BB962C8B-B14F-4D97-AF65-F5344CB8AC3E}">
        <p14:creationId xmlns:p14="http://schemas.microsoft.com/office/powerpoint/2010/main" val="4849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Disable index and statistics maintenance jobs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Reduce metric resets</a:t>
            </a:r>
          </a:p>
          <a:p>
            <a:r>
              <a:rPr lang="en-US" dirty="0"/>
              <a:t>Weekly maintenance restart &amp; run business</a:t>
            </a:r>
          </a:p>
          <a:p>
            <a:r>
              <a:rPr lang="en-US" sz="2800" dirty="0"/>
              <a:t>At end of week build “before” baseline</a:t>
            </a:r>
          </a:p>
          <a:p>
            <a:r>
              <a:rPr lang="en-US" dirty="0"/>
              <a:t>Apply prescriptions to 4% of tables (21)</a:t>
            </a:r>
          </a:p>
          <a:p>
            <a:r>
              <a:rPr lang="en-US" sz="2800" dirty="0"/>
              <a:t>Weekly maintenance restart &amp; r</a:t>
            </a:r>
            <a:r>
              <a:rPr lang="en-US" dirty="0"/>
              <a:t>un business</a:t>
            </a:r>
          </a:p>
          <a:p>
            <a:r>
              <a:rPr lang="en-US" dirty="0"/>
              <a:t>End of week capture “after” statistics</a:t>
            </a:r>
            <a:endParaRPr lang="en-US" sz="2800" dirty="0"/>
          </a:p>
          <a:p>
            <a:r>
              <a:rPr lang="en-US" sz="2800" dirty="0"/>
              <a:t>Compare “after” to “before”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Implement Prescriptions &amp; Measure Improvement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254240" y="832104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  <a:tabLst>
                <a:tab pos="4230688" algn="l"/>
              </a:tabLst>
            </a:pPr>
            <a:r>
              <a:rPr lang="en-US" b="1" u="sng" dirty="0"/>
              <a:t>System Waits</a:t>
            </a: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b="1" dirty="0">
                <a:solidFill>
                  <a:srgbClr val="FF0000"/>
                </a:solidFill>
              </a:rPr>
              <a:t>RESOURCE_SEMAPHORE		</a:t>
            </a:r>
            <a:r>
              <a:rPr lang="en-US" b="1" dirty="0">
                <a:solidFill>
                  <a:srgbClr val="00B050"/>
                </a:solidFill>
              </a:rPr>
              <a:t>-71%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b="1" dirty="0">
                <a:solidFill>
                  <a:srgbClr val="FF0000"/>
                </a:solidFill>
              </a:rPr>
              <a:t>THREADPOOL		</a:t>
            </a:r>
            <a:r>
              <a:rPr lang="en-US" b="1" dirty="0">
                <a:solidFill>
                  <a:srgbClr val="00B050"/>
                </a:solidFill>
              </a:rPr>
              <a:t>-67%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SOS_SCHEDULER_YIELD		</a:t>
            </a:r>
            <a:r>
              <a:rPr lang="en-US" b="1" dirty="0">
                <a:solidFill>
                  <a:srgbClr val="00B050"/>
                </a:solidFill>
              </a:rPr>
              <a:t>-63%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LCK_* &amp; PAGELATCH_*		</a:t>
            </a:r>
            <a:r>
              <a:rPr lang="en-US" b="1" dirty="0">
                <a:solidFill>
                  <a:srgbClr val="00B050"/>
                </a:solidFill>
              </a:rPr>
              <a:t>-52%</a:t>
            </a:r>
          </a:p>
          <a:p>
            <a:pPr marL="0" lvl="0" indent="0">
              <a:spcBef>
                <a:spcPts val="600"/>
              </a:spcBef>
              <a:buNone/>
              <a:tabLst>
                <a:tab pos="4230688" algn="l"/>
              </a:tabLst>
            </a:pPr>
            <a:r>
              <a:rPr lang="en-US" b="1" u="sng" dirty="0">
                <a:solidFill>
                  <a:prstClr val="black"/>
                </a:solidFill>
              </a:rPr>
              <a:t>Index Hurts</a:t>
            </a: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Waits - times &amp; counts		</a:t>
            </a:r>
            <a:r>
              <a:rPr lang="en-US" b="1" dirty="0">
                <a:solidFill>
                  <a:srgbClr val="00B050"/>
                </a:solidFill>
              </a:rPr>
              <a:t>-77%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Locks - count, promotions		</a:t>
            </a:r>
            <a:r>
              <a:rPr lang="en-US" b="1" dirty="0">
                <a:solidFill>
                  <a:srgbClr val="00B050"/>
                </a:solidFill>
              </a:rPr>
              <a:t>-62%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Scans &amp; lookups		</a:t>
            </a:r>
            <a:r>
              <a:rPr lang="en-US" b="1" dirty="0">
                <a:solidFill>
                  <a:srgbClr val="00B050"/>
                </a:solidFill>
              </a:rPr>
              <a:t>-58%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Read / Write ratio		</a:t>
            </a:r>
            <a:r>
              <a:rPr lang="en-US" b="1" dirty="0">
                <a:solidFill>
                  <a:srgbClr val="00B050"/>
                </a:solidFill>
              </a:rPr>
              <a:t>-47%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Writes		</a:t>
            </a:r>
            <a:r>
              <a:rPr lang="en-US" b="1" dirty="0">
                <a:solidFill>
                  <a:srgbClr val="00B050"/>
                </a:solidFill>
              </a:rPr>
              <a:t>-43%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Splits, merges, LOB		</a:t>
            </a:r>
            <a:r>
              <a:rPr lang="en-US" b="1" dirty="0">
                <a:solidFill>
                  <a:srgbClr val="00B050"/>
                </a:solidFill>
              </a:rPr>
              <a:t>-39%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buNone/>
              <a:tabLst>
                <a:tab pos="5257800" algn="r"/>
              </a:tabLst>
            </a:pPr>
            <a:r>
              <a:rPr lang="en-US" sz="800" u="sng" dirty="0"/>
              <a:t>	</a:t>
            </a:r>
            <a:endParaRPr lang="en-US" sz="800" dirty="0"/>
          </a:p>
          <a:p>
            <a:pPr>
              <a:spcBef>
                <a:spcPts val="600"/>
              </a:spcBef>
              <a:tabLst>
                <a:tab pos="4230688" algn="l"/>
              </a:tabLst>
            </a:pPr>
            <a:r>
              <a:rPr lang="en-US" dirty="0"/>
              <a:t>Buffer cache usage		</a:t>
            </a:r>
            <a:r>
              <a:rPr lang="en-US" b="1" dirty="0">
                <a:solidFill>
                  <a:srgbClr val="00B050"/>
                </a:solidFill>
              </a:rPr>
              <a:t>-</a:t>
            </a:r>
            <a:r>
              <a:rPr lang="en-US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00B050"/>
                </a:solidFill>
              </a:rPr>
              <a:t>0%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SQL Wait Improvements versus Previous Week</a:t>
            </a:r>
          </a:p>
        </p:txBody>
      </p:sp>
      <p:pic>
        <p:nvPicPr>
          <p:cNvPr id="4" name="Picture 2" descr="eurasian businesswoman on laptop celebrating in office - victory celebration office stock pictures, royalty-free photos &amp; images">
            <a:extLst>
              <a:ext uri="{FF2B5EF4-FFF2-40B4-BE49-F238E27FC236}">
                <a16:creationId xmlns:a16="http://schemas.microsoft.com/office/drawing/2014/main" id="{DE12250A-A46C-02AB-FA02-85B87765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36" y="447040"/>
            <a:ext cx="4779264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  <a:p>
            <a:r>
              <a:rPr lang="en-US" dirty="0"/>
              <a:t>Link to Brent </a:t>
            </a:r>
            <a:r>
              <a:rPr lang="en-US" dirty="0" err="1"/>
              <a:t>Ozar’s</a:t>
            </a:r>
            <a:r>
              <a:rPr lang="en-US" dirty="0"/>
              <a:t> </a:t>
            </a:r>
            <a:r>
              <a:rPr lang="en-US" dirty="0" err="1"/>
              <a:t>sp_BlitzIndex</a:t>
            </a:r>
            <a:r>
              <a:rPr lang="en-US" dirty="0"/>
              <a:t> “Checks” (58)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are We Doing It? - 485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563357" y="1636776"/>
            <a:ext cx="4623308" cy="4623308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Diagnostics!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Doing It? - Demo</a:t>
            </a:r>
          </a:p>
        </p:txBody>
      </p:sp>
    </p:spTree>
    <p:extLst>
      <p:ext uri="{BB962C8B-B14F-4D97-AF65-F5344CB8AC3E}">
        <p14:creationId xmlns:p14="http://schemas.microsoft.com/office/powerpoint/2010/main" val="32931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Hundreds of columns - details on</a:t>
            </a:r>
          </a:p>
          <a:p>
            <a:pPr lvl="1"/>
            <a:r>
              <a:rPr lang="en-US" dirty="0"/>
              <a:t>Index keys &amp; included columns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columnstore</a:t>
            </a:r>
          </a:p>
          <a:p>
            <a:pPr lvl="1"/>
            <a:r>
              <a:rPr lang="en-US" dirty="0"/>
              <a:t>index, table, database, instance metadata</a:t>
            </a:r>
          </a:p>
        </p:txBody>
      </p:sp>
      <p:pic>
        <p:nvPicPr>
          <p:cNvPr id="4098" name="Picture 2" descr="full frame of piles of documents and papers on the work table. - jumbled data stock pictures, royalty-free photos &amp; images">
            <a:extLst>
              <a:ext uri="{FF2B5EF4-FFF2-40B4-BE49-F238E27FC236}">
                <a16:creationId xmlns:a16="http://schemas.microsoft.com/office/drawing/2014/main" id="{F653BB7D-33CA-5E3B-A283-6F1786E3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81" y="447040"/>
            <a:ext cx="4808220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89 DMVs &amp; DMFs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925 columns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238 configurations &amp; settings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182 performance &amp; hurt 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Ingredients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84" y="994447"/>
            <a:ext cx="5316146" cy="5316146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1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07/26/2024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6432" y="722376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edle in a haystack - needle in haystack stock pictures, royalty-free photos &amp; images">
            <a:extLst>
              <a:ext uri="{FF2B5EF4-FFF2-40B4-BE49-F238E27FC236}">
                <a16:creationId xmlns:a16="http://schemas.microsoft.com/office/drawing/2014/main" id="{09D3906E-2316-0870-8E93-0D4A1D5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88" y="-1116235"/>
            <a:ext cx="3852672" cy="797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/>
        </p:nvGraphicFramePr>
        <p:xfrm>
          <a:off x="1" y="447039"/>
          <a:ext cx="12423647" cy="641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509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3595402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5888736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410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100"/>
                        </a:spcBef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pPr>
                        <a:spcBef>
                          <a:spcPts val="100"/>
                        </a:spcBef>
                      </a:pPr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Database</a:t>
                      </a: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spcBef>
                          <a:spcPts val="100"/>
                        </a:spcBef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Ingredients</a:t>
            </a:r>
          </a:p>
        </p:txBody>
      </p:sp>
    </p:spTree>
    <p:extLst>
      <p:ext uri="{BB962C8B-B14F-4D97-AF65-F5344CB8AC3E}">
        <p14:creationId xmlns:p14="http://schemas.microsoft.com/office/powerpoint/2010/main" val="638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81AB-B9DF-5CF8-3F74-94F9C950A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8819BB-B29E-BE96-94FA-30976F49A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4109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38 seconds on client to:</a:t>
            </a:r>
          </a:p>
          <a:p>
            <a:pPr lvl="1"/>
            <a:r>
              <a:rPr lang="en-US" dirty="0"/>
              <a:t>Collect</a:t>
            </a:r>
          </a:p>
          <a:p>
            <a:pPr lvl="1"/>
            <a:r>
              <a:rPr lang="en-US" dirty="0"/>
              <a:t>Diagnose</a:t>
            </a:r>
          </a:p>
          <a:p>
            <a:pPr lvl="1"/>
            <a:r>
              <a:rPr lang="en-US" dirty="0"/>
              <a:t>Prescribe</a:t>
            </a:r>
          </a:p>
          <a:p>
            <a:pPr lvl="1"/>
            <a:r>
              <a:rPr lang="en-US" dirty="0"/>
              <a:t>Prioritize</a:t>
            </a:r>
          </a:p>
          <a:p>
            <a:pPr>
              <a:spcBef>
                <a:spcPts val="600"/>
              </a:spcBef>
            </a:pPr>
            <a:r>
              <a:rPr lang="en-US" dirty="0"/>
              <a:t>Parameters</a:t>
            </a:r>
          </a:p>
          <a:p>
            <a:pPr lvl="1"/>
            <a:r>
              <a:rPr lang="en-US" dirty="0"/>
              <a:t>Single / User / All databases</a:t>
            </a:r>
          </a:p>
          <a:p>
            <a:pPr lvl="1"/>
            <a:r>
              <a:rPr lang="en-US" dirty="0"/>
              <a:t>Foreign Key Covering</a:t>
            </a:r>
          </a:p>
          <a:p>
            <a:pPr lvl="1"/>
            <a:r>
              <a:rPr lang="en-US" dirty="0"/>
              <a:t>Create Nonclustered Columnstore</a:t>
            </a:r>
          </a:p>
          <a:p>
            <a:pPr lvl="1"/>
            <a:r>
              <a:rPr lang="en-US" dirty="0"/>
              <a:t>Hurt weightings</a:t>
            </a:r>
          </a:p>
          <a:p>
            <a:r>
              <a:rPr lang="en-US" dirty="0"/>
              <a:t>Versions</a:t>
            </a:r>
          </a:p>
          <a:p>
            <a:pPr lvl="1"/>
            <a:r>
              <a:rPr lang="en-US" dirty="0"/>
              <a:t>Boxed product 2012+</a:t>
            </a:r>
          </a:p>
          <a:p>
            <a:pPr lvl="1"/>
            <a:r>
              <a:rPr lang="en-US" dirty="0"/>
              <a:t>Azure SQL DB &amp; Managed Instance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1EC125-AB9B-E3D4-AFBA-8AA534BA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pic>
        <p:nvPicPr>
          <p:cNvPr id="2050" name="Picture 2" descr="man running on rolling clock - run time photographs and stock images">
            <a:extLst>
              <a:ext uri="{FF2B5EF4-FFF2-40B4-BE49-F238E27FC236}">
                <a16:creationId xmlns:a16="http://schemas.microsoft.com/office/drawing/2014/main" id="{ACD0552D-24C0-600D-11FE-295BE64E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4" y="73787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2 clones of target database structure (1 for current state, 1 for changes)</a:t>
            </a:r>
          </a:p>
          <a:p>
            <a:r>
              <a:rPr lang="en-US" dirty="0"/>
              <a:t>Apply changes to create desired “end state”</a:t>
            </a:r>
          </a:p>
          <a:p>
            <a:r>
              <a:rPr lang="en-US" dirty="0"/>
              <a:t>Create delta scripts using DDL comparison tool</a:t>
            </a:r>
          </a:p>
          <a:p>
            <a:r>
              <a:rPr lang="en-US" dirty="0"/>
              <a:t>Plan for tons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Batch changes by table</a:t>
            </a:r>
          </a:p>
          <a:p>
            <a:pPr lvl="2"/>
            <a:r>
              <a:rPr lang="en-US" dirty="0"/>
              <a:t>Expedites (inevitable) rollbacks </a:t>
            </a:r>
          </a:p>
          <a:p>
            <a:pPr lvl="1"/>
            <a:r>
              <a:rPr lang="en-US" dirty="0"/>
              <a:t>Consider DISABLE before dropping</a:t>
            </a:r>
          </a:p>
          <a:p>
            <a:r>
              <a:rPr lang="en-US" dirty="0"/>
              <a:t>Check index usage on secondary</a:t>
            </a:r>
            <a:br>
              <a:rPr lang="en-US" dirty="0"/>
            </a:br>
            <a:r>
              <a:rPr lang="en-US" dirty="0"/>
              <a:t>before dropping!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Create “rollback” from clone if SHTF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Index Fixes - Implementation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Replaced least-used indexes with nonclustered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Removed </a:t>
            </a:r>
          </a:p>
          <a:p>
            <a:pPr lvl="2"/>
            <a:r>
              <a:rPr lang="en-US" dirty="0"/>
              <a:t>indexes not adding value</a:t>
            </a:r>
          </a:p>
          <a:p>
            <a:pPr lvl="2"/>
            <a:r>
              <a:rPr lang="en-US" dirty="0"/>
              <a:t>Redundant/overlap indexes</a:t>
            </a:r>
          </a:p>
          <a:p>
            <a:pPr lvl="1"/>
            <a:r>
              <a:rPr lang="en-US" dirty="0"/>
              <a:t>Requested </a:t>
            </a:r>
          </a:p>
          <a:p>
            <a:pPr lvl="2"/>
            <a:r>
              <a:rPr lang="en-US" dirty="0"/>
              <a:t>high-value missing indexes</a:t>
            </a:r>
          </a:p>
          <a:p>
            <a:pPr lvl="2"/>
            <a:r>
              <a:rPr lang="en-US" dirty="0"/>
              <a:t>clusters on heaps</a:t>
            </a:r>
          </a:p>
          <a:p>
            <a:pPr lvl="2"/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36" y="2551176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140765"/>
              </p:ext>
            </p:extLst>
          </p:nvPr>
        </p:nvGraphicFramePr>
        <p:xfrm>
          <a:off x="-12970" y="447041"/>
          <a:ext cx="12192001" cy="6407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40791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3078" name="Picture 6" descr="dream checklist - great deal photos and stock images">
            <a:extLst>
              <a:ext uri="{FF2B5EF4-FFF2-40B4-BE49-F238E27FC236}">
                <a16:creationId xmlns:a16="http://schemas.microsoft.com/office/drawing/2014/main" id="{9CD35257-A406-BBD3-7D77-5EF9E6A6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03" y="1160272"/>
            <a:ext cx="8546592" cy="569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722376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6600" dirty="0">
                <a:hlinkClick r:id="rId5"/>
              </a:rPr>
              <a:t>https://github.com/SQLXL/SQLXL</a:t>
            </a:r>
            <a:endParaRPr lang="en-US" sz="6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Also See: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26751" y="3172968"/>
            <a:ext cx="2365248" cy="22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F757B-55B7-3948-4CAD-4303A2F397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4476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414056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“always” been “slow” and getting “slower”</a:t>
            </a:r>
          </a:p>
          <a:p>
            <a:r>
              <a:rPr lang="en-US" dirty="0"/>
              <a:t>Problem: SQL Server “failed” when really busy</a:t>
            </a:r>
          </a:p>
          <a:p>
            <a:r>
              <a:rPr lang="en-US" dirty="0"/>
              <a:t>Consultant: Where do we begin?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2002536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050" name="Picture 2" descr="your opinion counts street sign - new way of thinking sign stock pictures, royalty-free photos &amp; images">
            <a:extLst>
              <a:ext uri="{FF2B5EF4-FFF2-40B4-BE49-F238E27FC236}">
                <a16:creationId xmlns:a16="http://schemas.microsoft.com/office/drawing/2014/main" id="{720484F3-542E-A46E-E200-429DCF890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12" y="576072"/>
            <a:ext cx="9180576" cy="61203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19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9824" y="0"/>
            <a:ext cx="8912352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8800" b="1" dirty="0"/>
              <a:t>Go Faster Sooner!</a:t>
            </a:r>
            <a:br>
              <a:rPr lang="en-US" sz="8800" b="1" dirty="0"/>
            </a:b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Discover SQL Server index prescriptions for the biggest performance improvements</a:t>
            </a:r>
            <a:endParaRPr lang="en-US" sz="72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48457"/>
            <a:ext cx="6096000" cy="3199394"/>
          </a:xfrm>
        </p:spPr>
        <p:txBody>
          <a:bodyPr>
            <a:noAutofit/>
          </a:bodyPr>
          <a:lstStyle/>
          <a:p>
            <a:r>
              <a:rPr lang="en-US" sz="2800" b="1" dirty="0"/>
              <a:t>Bill Sanscrainte</a:t>
            </a:r>
          </a:p>
          <a:p>
            <a:r>
              <a:rPr lang="en-US" sz="2800" b="1" dirty="0">
                <a:hlinkClick r:id="rId3"/>
              </a:rPr>
              <a:t>Bill@Sanscrainte.com</a:t>
            </a:r>
            <a:endParaRPr lang="en-US" sz="2800" b="1" dirty="0"/>
          </a:p>
          <a:p>
            <a:endParaRPr lang="en-US" sz="1200" b="1" dirty="0"/>
          </a:p>
          <a:p>
            <a:r>
              <a:rPr lang="en-US" sz="2800" b="1" dirty="0"/>
              <a:t>SQL Saturday</a:t>
            </a:r>
          </a:p>
          <a:p>
            <a:r>
              <a:rPr lang="en-US" sz="2800" b="1" dirty="0"/>
              <a:t>2024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8606"/>
            <a:ext cx="6113734" cy="319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5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21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8024A2-0949-4343-66EA-E43B110D4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CPU grow exponentially as users grow linearly?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Queries getting in each others way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86F3B-78AC-B297-301C-74DCA50A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Begin? Usage Question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7785E5-8BE1-5330-ED36-35505C94B1CD}"/>
              </a:ext>
            </a:extLst>
          </p:cNvPr>
          <p:cNvGrpSpPr/>
          <p:nvPr/>
        </p:nvGrpSpPr>
        <p:grpSpPr>
          <a:xfrm>
            <a:off x="-4051554" y="-2788920"/>
            <a:ext cx="14496731" cy="8976437"/>
            <a:chOff x="-5458097" y="-3453092"/>
            <a:chExt cx="14496731" cy="897643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88106E-49D4-216D-D730-EA3F06EB4750}"/>
                </a:ext>
              </a:extLst>
            </p:cNvPr>
            <p:cNvCxnSpPr>
              <a:cxnSpLocks/>
            </p:cNvCxnSpPr>
            <p:nvPr/>
          </p:nvCxnSpPr>
          <p:spPr>
            <a:xfrm>
              <a:off x="1195339" y="5523345"/>
              <a:ext cx="681095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63806EE7-9347-0A59-AFBC-BC219BD9F644}"/>
                </a:ext>
              </a:extLst>
            </p:cNvPr>
            <p:cNvSpPr/>
            <p:nvPr/>
          </p:nvSpPr>
          <p:spPr>
            <a:xfrm rot="5400000">
              <a:off x="-3195085" y="-5716104"/>
              <a:ext cx="8865515" cy="13391539"/>
            </a:xfrm>
            <a:prstGeom prst="arc">
              <a:avLst>
                <a:gd name="adj1" fmla="val 16450108"/>
                <a:gd name="adj2" fmla="val 0"/>
              </a:avLst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916C45D-6F0A-6ADC-3F6A-E2B2C95E4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737" y="4479925"/>
              <a:ext cx="6695770" cy="1008784"/>
            </a:xfrm>
            <a:prstGeom prst="line">
              <a:avLst/>
            </a:prstGeom>
            <a:ln w="349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E10BB1-83C3-1998-E7E6-C8AF0AF64D5D}"/>
                </a:ext>
              </a:extLst>
            </p:cNvPr>
            <p:cNvSpPr txBox="1"/>
            <p:nvPr/>
          </p:nvSpPr>
          <p:spPr>
            <a:xfrm>
              <a:off x="8029575" y="4320659"/>
              <a:ext cx="1009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Users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926997-9840-911C-FCEB-C7EB2FDFEE49}"/>
                </a:ext>
              </a:extLst>
            </p:cNvPr>
            <p:cNvSpPr txBox="1"/>
            <p:nvPr/>
          </p:nvSpPr>
          <p:spPr>
            <a:xfrm>
              <a:off x="8029574" y="1334655"/>
              <a:ext cx="800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CPU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6BDBAA-32DF-D16E-D5E9-64DF338EC21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623" y="1162050"/>
              <a:ext cx="0" cy="435205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986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Seeing “Poison” Wait Types? - </a:t>
            </a:r>
            <a:r>
              <a:rPr lang="en-US" b="1" dirty="0">
                <a:solidFill>
                  <a:srgbClr val="C00000"/>
                </a:solidFill>
              </a:rPr>
              <a:t>RESOURCE_SEMAPHORE, THREADPOOL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Less Memory &amp; CPU available for next query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Lots</a:t>
            </a:r>
            <a:r>
              <a:rPr lang="en-US" dirty="0"/>
              <a:t>” of SOS_SCHEDULER_YIELD wait types?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Shuffling between CPUs &amp; work queues</a:t>
            </a:r>
            <a:endParaRPr lang="en-US" dirty="0"/>
          </a:p>
          <a:p>
            <a:r>
              <a:rPr lang="en-US" dirty="0"/>
              <a:t>Are Lock &amp; Latch wait types 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many/too few indexes &amp; lock escalations</a:t>
            </a:r>
          </a:p>
          <a:p>
            <a:r>
              <a:rPr lang="en-US" dirty="0"/>
              <a:t>Have indexes not been tuned “recently”?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universal condition</a:t>
            </a:r>
          </a:p>
          <a:p>
            <a:r>
              <a:rPr lang="en-US" dirty="0"/>
              <a:t>Have specific performance issues been “fixed”</a:t>
            </a:r>
            <a:br>
              <a:rPr lang="en-US" dirty="0"/>
            </a:br>
            <a:r>
              <a:rPr lang="en-US" dirty="0"/>
              <a:t>by missing index recommendations </a:t>
            </a:r>
            <a:br>
              <a:rPr lang="en-US" dirty="0"/>
            </a:br>
            <a:r>
              <a:rPr lang="en-US" dirty="0"/>
              <a:t>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Lots of redundancy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Begin? Technical Questions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88" y="3282696"/>
            <a:ext cx="4396740" cy="32975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money for hardware?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hardware.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Will just take longer</a:t>
            </a:r>
          </a:p>
          <a:p>
            <a:r>
              <a:rPr lang="en-US" dirty="0"/>
              <a:t>Is next activity peak imminent?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individually,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Is the SQL Maintenance Window already too big?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SQL Enterprise Edition -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Have the original application designers left?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Application refactoring will take much longer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Are key resources committed to other priorities?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Begin? Business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1ADD7-6AC9-3A0F-5FBA-F6D4D4FE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49" y="733159"/>
            <a:ext cx="4552950" cy="58293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252885</TotalTime>
  <Words>4730</Words>
  <Application>Microsoft Office PowerPoint</Application>
  <PresentationFormat>Widescreen</PresentationFormat>
  <Paragraphs>1060</Paragraphs>
  <Slides>61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-apple-system</vt:lpstr>
      <vt:lpstr>Arial</vt:lpstr>
      <vt:lpstr>Calibri</vt:lpstr>
      <vt:lpstr>Roboto</vt:lpstr>
      <vt:lpstr>Roboto Condensed</vt:lpstr>
      <vt:lpstr>Wingdings</vt:lpstr>
      <vt:lpstr>Office Theme</vt:lpstr>
      <vt:lpstr>Go Faster Sooner! Discover SQL Server Index Improvements with the Biggest Gain for the Least Pain</vt:lpstr>
      <vt:lpstr>Thanks!</vt:lpstr>
      <vt:lpstr>About Me</vt:lpstr>
      <vt:lpstr>Agenda</vt:lpstr>
      <vt:lpstr>Why are we here?</vt:lpstr>
      <vt:lpstr>Client Story - Once Upon a Time</vt:lpstr>
      <vt:lpstr>Where do we Begin? Usage Question</vt:lpstr>
      <vt:lpstr>Where do we Begin? Technical Questions</vt:lpstr>
      <vt:lpstr>Where do we Begin? Business Questions</vt:lpstr>
      <vt:lpstr>Client Story - Answers to “Where do we Begin?”</vt:lpstr>
      <vt:lpstr>Tuning Indexes - Legacy Approach</vt:lpstr>
      <vt:lpstr>Tuning Indexes - New Approach</vt:lpstr>
      <vt:lpstr>Client Story - Hurt Priority Findings</vt:lpstr>
      <vt:lpstr>Index Hurts - Seeking “Goldilocks” </vt:lpstr>
      <vt:lpstr>Grouping Index Hurt - Metrics</vt:lpstr>
      <vt:lpstr>Hurt Metrics</vt:lpstr>
      <vt:lpstr>Hurt Metrics</vt:lpstr>
      <vt:lpstr>Hurt Metrics</vt:lpstr>
      <vt:lpstr>Hurt Metrics</vt:lpstr>
      <vt:lpstr>Hurt Metrics</vt:lpstr>
      <vt:lpstr>Missing Index Limitations (from Microsoft)</vt:lpstr>
      <vt:lpstr>Hurt Metrics</vt:lpstr>
      <vt:lpstr>Hurt Metrics</vt:lpstr>
      <vt:lpstr>Hurt Metrics</vt:lpstr>
      <vt:lpstr>Hurt Metrics</vt:lpstr>
      <vt:lpstr>Hurt Metrics</vt:lpstr>
      <vt:lpstr>Hurt Metrics</vt:lpstr>
      <vt:lpstr>Hurt Metrics</vt:lpstr>
      <vt:lpstr>Weighting the Hurt - Current Defaults*</vt:lpstr>
      <vt:lpstr>Prioritizing Hurt Using Weights</vt:lpstr>
      <vt:lpstr>Getting Started - use SQLXL_Index!</vt:lpstr>
      <vt:lpstr>Client Story - What do We Do?</vt:lpstr>
      <vt:lpstr>Make the Hurt Go Away - Prescriptions</vt:lpstr>
      <vt:lpstr>Make the Hurt Go Away - 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Prescriptions!</vt:lpstr>
      <vt:lpstr>Client Story - Implement Prescriptions &amp; Measure Improvement</vt:lpstr>
      <vt:lpstr>Client Story - SQL Wait Improvements versus Previous Week</vt:lpstr>
      <vt:lpstr>Why are We Doing It? - 485 Diagnostics (SQL version aware)</vt:lpstr>
      <vt:lpstr>Why Are We Doing It? - Demo</vt:lpstr>
      <vt:lpstr>What about Index Metadata and Other Metrics?</vt:lpstr>
      <vt:lpstr>SQL Server Ingredients</vt:lpstr>
      <vt:lpstr>SQL Server Ingredients</vt:lpstr>
      <vt:lpstr>Execution</vt:lpstr>
      <vt:lpstr>Applying Index Fixes - Preparation</vt:lpstr>
      <vt:lpstr>Applying Index Fixes - Implementation</vt:lpstr>
      <vt:lpstr>Client Story - They Lived Happily Ever After</vt:lpstr>
      <vt:lpstr>Special thanks to these and other SQL community contributors!</vt:lpstr>
      <vt:lpstr>Free Stuff!</vt:lpstr>
      <vt:lpstr>Questions?</vt:lpstr>
      <vt:lpstr>Thanks for coming!</vt:lpstr>
      <vt:lpstr> </vt:lpstr>
      <vt:lpstr>Please fill out the Session Evaluation!</vt:lpstr>
      <vt:lpstr>Go Faster Sooner! Discover SQL Server index prescriptions for the biggest performance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4580</cp:revision>
  <dcterms:created xsi:type="dcterms:W3CDTF">2022-12-24T15:55:49Z</dcterms:created>
  <dcterms:modified xsi:type="dcterms:W3CDTF">2024-10-29T17:28:40Z</dcterms:modified>
</cp:coreProperties>
</file>